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72" r:id="rId11"/>
    <p:sldId id="265" r:id="rId12"/>
    <p:sldId id="266" r:id="rId13"/>
    <p:sldId id="271" r:id="rId14"/>
    <p:sldId id="267" r:id="rId15"/>
    <p:sldId id="268" r:id="rId16"/>
    <p:sldId id="269" r:id="rId17"/>
    <p:sldId id="270" r:id="rId18"/>
  </p:sldIdLst>
  <p:sldSz cx="18288000" cy="10287000"/>
  <p:notesSz cx="6858000" cy="9144000"/>
  <p:embeddedFontLst>
    <p:embeddedFont>
      <p:font typeface="Canva Sans" panose="020B0604020202020204" charset="0"/>
      <p:regular r:id="rId20"/>
    </p:embeddedFont>
    <p:embeddedFont>
      <p:font typeface="Canva Sans Bold" panose="020B0604020202020204" charset="0"/>
      <p:regular r:id="rId21"/>
    </p:embeddedFont>
    <p:embeddedFont>
      <p:font typeface="DM Sans" pitchFamily="2" charset="0"/>
      <p:regular r:id="rId22"/>
      <p:bold r:id="rId23"/>
      <p:italic r:id="rId24"/>
      <p:boldItalic r:id="rId25"/>
    </p:embeddedFont>
    <p:embeddedFont>
      <p:font typeface="DM Sans Bold" pitchFamily="2" charset="0"/>
      <p:regular r:id="rId26"/>
      <p:bold r:id="rId27"/>
    </p:embeddedFont>
    <p:embeddedFont>
      <p:font typeface="Oswald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E5834D-6247-C772-9E13-DD0F4752E918}" v="11" dt="2025-05-03T11:39:47.7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22" autoAdjust="0"/>
  </p:normalViewPr>
  <p:slideViewPr>
    <p:cSldViewPr>
      <p:cViewPr varScale="1">
        <p:scale>
          <a:sx n="56" d="100"/>
          <a:sy n="56" d="100"/>
        </p:scale>
        <p:origin x="595" y="1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0D5AC4-1A5C-4FA6-B8A9-E0601D38E5F0}" type="datetimeFigureOut">
              <a:rPr lang="en-IN" smtClean="0"/>
              <a:t>27-06-2025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2ABABD-0B4A-4ABF-8294-65852115D753}" type="slidenum">
              <a:rPr lang="en-IN" smtClean="0"/>
              <a:t>‹#›</a:t>
            </a:fld>
            <a:endParaRPr lang="en-IN"/>
          </a:p>
        </p:txBody>
      </p:sp>
    </p:spTree>
    <p:extLst>
      <p:ext uri="{BB962C8B-B14F-4D97-AF65-F5344CB8AC3E}">
        <p14:creationId xmlns:p14="http://schemas.microsoft.com/office/powerpoint/2010/main" val="2946525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thank you for joining us today. I’m Mishika Agarwal, and alongside Kashvi Agrawal, we are excited to present our project on </a:t>
            </a:r>
            <a:r>
              <a:rPr lang="en-US" dirty="0" err="1"/>
              <a:t>Mecanum</a:t>
            </a:r>
            <a:r>
              <a:rPr lang="en-US" dirty="0"/>
              <a:t> Wheels and their kinematic analysis.</a:t>
            </a:r>
          </a:p>
          <a:p>
            <a:endParaRPr lang="en-IN" dirty="0"/>
          </a:p>
        </p:txBody>
      </p:sp>
      <p:sp>
        <p:nvSpPr>
          <p:cNvPr id="4" name="Slide Number Placeholder 3"/>
          <p:cNvSpPr>
            <a:spLocks noGrp="1"/>
          </p:cNvSpPr>
          <p:nvPr>
            <p:ph type="sldNum" sz="quarter" idx="5"/>
          </p:nvPr>
        </p:nvSpPr>
        <p:spPr/>
        <p:txBody>
          <a:bodyPr/>
          <a:lstStyle/>
          <a:p>
            <a:fld id="{2B2ABABD-0B4A-4ABF-8294-65852115D753}" type="slidenum">
              <a:rPr lang="en-IN" smtClean="0"/>
              <a:t>1</a:t>
            </a:fld>
            <a:endParaRPr lang="en-IN"/>
          </a:p>
        </p:txBody>
      </p:sp>
    </p:spTree>
    <p:extLst>
      <p:ext uri="{BB962C8B-B14F-4D97-AF65-F5344CB8AC3E}">
        <p14:creationId xmlns:p14="http://schemas.microsoft.com/office/powerpoint/2010/main" val="2407925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how different configurations of wheel rotations will result in omnidirectional motion. The blue arrow shows direct of wheel rotation, while the red arrow shows the </a:t>
            </a:r>
            <a:r>
              <a:rPr lang="en-US" dirty="0" err="1"/>
              <a:t>dirn</a:t>
            </a:r>
            <a:r>
              <a:rPr lang="en-US" dirty="0"/>
              <a:t> in which the vehicle moves. </a:t>
            </a:r>
            <a:endParaRPr lang="en-IN" dirty="0"/>
          </a:p>
        </p:txBody>
      </p:sp>
      <p:sp>
        <p:nvSpPr>
          <p:cNvPr id="4" name="Slide Number Placeholder 3"/>
          <p:cNvSpPr>
            <a:spLocks noGrp="1"/>
          </p:cNvSpPr>
          <p:nvPr>
            <p:ph type="sldNum" sz="quarter" idx="5"/>
          </p:nvPr>
        </p:nvSpPr>
        <p:spPr/>
        <p:txBody>
          <a:bodyPr/>
          <a:lstStyle/>
          <a:p>
            <a:fld id="{2B2ABABD-0B4A-4ABF-8294-65852115D753}" type="slidenum">
              <a:rPr lang="en-IN" smtClean="0"/>
              <a:t>12</a:t>
            </a:fld>
            <a:endParaRPr lang="en-IN"/>
          </a:p>
        </p:txBody>
      </p:sp>
    </p:spTree>
    <p:extLst>
      <p:ext uri="{BB962C8B-B14F-4D97-AF65-F5344CB8AC3E}">
        <p14:creationId xmlns:p14="http://schemas.microsoft.com/office/powerpoint/2010/main" val="2102915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begin the motion study of the </a:t>
            </a:r>
            <a:r>
              <a:rPr lang="en-US" dirty="0" err="1"/>
              <a:t>mecanum</a:t>
            </a:r>
            <a:r>
              <a:rPr lang="en-US" dirty="0"/>
              <a:t> wheel. This animation basically simulates the motion induced by the motor when the wheel would ideally be in operation. You can closely observe the rollers mounted on the hub, each is rotating independently with the help of revolute joints placed about the respective axes. </a:t>
            </a:r>
          </a:p>
          <a:p>
            <a:endParaRPr lang="en-IN" dirty="0"/>
          </a:p>
        </p:txBody>
      </p:sp>
      <p:sp>
        <p:nvSpPr>
          <p:cNvPr id="4" name="Slide Number Placeholder 3"/>
          <p:cNvSpPr>
            <a:spLocks noGrp="1"/>
          </p:cNvSpPr>
          <p:nvPr>
            <p:ph type="sldNum" sz="quarter" idx="5"/>
          </p:nvPr>
        </p:nvSpPr>
        <p:spPr/>
        <p:txBody>
          <a:bodyPr/>
          <a:lstStyle/>
          <a:p>
            <a:fld id="{2B2ABABD-0B4A-4ABF-8294-65852115D753}" type="slidenum">
              <a:rPr lang="en-IN" smtClean="0"/>
              <a:t>13</a:t>
            </a:fld>
            <a:endParaRPr lang="en-IN"/>
          </a:p>
        </p:txBody>
      </p:sp>
    </p:spTree>
    <p:extLst>
      <p:ext uri="{BB962C8B-B14F-4D97-AF65-F5344CB8AC3E}">
        <p14:creationId xmlns:p14="http://schemas.microsoft.com/office/powerpoint/2010/main" val="2962122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have elaborated on </a:t>
            </a:r>
            <a:endParaRPr lang="en-IN" dirty="0"/>
          </a:p>
        </p:txBody>
      </p:sp>
      <p:sp>
        <p:nvSpPr>
          <p:cNvPr id="4" name="Slide Number Placeholder 3"/>
          <p:cNvSpPr>
            <a:spLocks noGrp="1"/>
          </p:cNvSpPr>
          <p:nvPr>
            <p:ph type="sldNum" sz="quarter" idx="5"/>
          </p:nvPr>
        </p:nvSpPr>
        <p:spPr/>
        <p:txBody>
          <a:bodyPr/>
          <a:lstStyle/>
          <a:p>
            <a:fld id="{2B2ABABD-0B4A-4ABF-8294-65852115D753}" type="slidenum">
              <a:rPr lang="en-IN" smtClean="0"/>
              <a:t>14</a:t>
            </a:fld>
            <a:endParaRPr lang="en-IN"/>
          </a:p>
        </p:txBody>
      </p:sp>
    </p:spTree>
    <p:extLst>
      <p:ext uri="{BB962C8B-B14F-4D97-AF65-F5344CB8AC3E}">
        <p14:creationId xmlns:p14="http://schemas.microsoft.com/office/powerpoint/2010/main" val="2332593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previous slides weren’t enough to convince you of the mechanical novelty and ingenuity of </a:t>
            </a:r>
            <a:r>
              <a:rPr lang="en-US" dirty="0" err="1"/>
              <a:t>mecanum</a:t>
            </a:r>
            <a:r>
              <a:rPr lang="en-US" dirty="0"/>
              <a:t> wheel, then I don’t know what will. In conclusion, we saw the roller geometry synthesis, and employed revolute joints to integrate rollers with the wheel frame. In the present day scenario, the use of </a:t>
            </a:r>
            <a:r>
              <a:rPr lang="en-US" dirty="0" err="1"/>
              <a:t>mecanum</a:t>
            </a:r>
            <a:r>
              <a:rPr lang="en-US" dirty="0"/>
              <a:t> wheels is limited to niche high tech industries due to complicated manufacturing procedure and high cost. However, in the coming future there is great scope for development and widespread </a:t>
            </a:r>
            <a:r>
              <a:rPr lang="en-US" dirty="0" err="1"/>
              <a:t>utilisation</a:t>
            </a:r>
            <a:r>
              <a:rPr lang="en-US" dirty="0"/>
              <a:t> of this design across varied sectors, if engineers are able to </a:t>
            </a:r>
            <a:r>
              <a:rPr lang="en-US" dirty="0" err="1"/>
              <a:t>develope</a:t>
            </a:r>
            <a:r>
              <a:rPr lang="en-US" dirty="0"/>
              <a:t> the necessary </a:t>
            </a:r>
            <a:r>
              <a:rPr lang="en-US" dirty="0" err="1"/>
              <a:t>optimisation</a:t>
            </a:r>
            <a:r>
              <a:rPr lang="en-US" dirty="0"/>
              <a:t> solutions. On this note, our presentation on this hell of an idea comes to an end. Hope you enjoyed, we thankyou for your time.</a:t>
            </a:r>
            <a:endParaRPr lang="en-IN" dirty="0"/>
          </a:p>
        </p:txBody>
      </p:sp>
      <p:sp>
        <p:nvSpPr>
          <p:cNvPr id="4" name="Slide Number Placeholder 3"/>
          <p:cNvSpPr>
            <a:spLocks noGrp="1"/>
          </p:cNvSpPr>
          <p:nvPr>
            <p:ph type="sldNum" sz="quarter" idx="5"/>
          </p:nvPr>
        </p:nvSpPr>
        <p:spPr/>
        <p:txBody>
          <a:bodyPr/>
          <a:lstStyle/>
          <a:p>
            <a:fld id="{2B2ABABD-0B4A-4ABF-8294-65852115D753}" type="slidenum">
              <a:rPr lang="en-IN" smtClean="0"/>
              <a:t>16</a:t>
            </a:fld>
            <a:endParaRPr lang="en-IN"/>
          </a:p>
        </p:txBody>
      </p:sp>
    </p:spTree>
    <p:extLst>
      <p:ext uri="{BB962C8B-B14F-4D97-AF65-F5344CB8AC3E}">
        <p14:creationId xmlns:p14="http://schemas.microsoft.com/office/powerpoint/2010/main" val="248886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dirty="0"/>
              <a:t>Imagine a robot that can move forward, sideways, diagonally, or even rotate in place—without changing its orientation.</a:t>
            </a:r>
          </a:p>
          <a:p>
            <a:pPr>
              <a:buFont typeface="+mj-lt"/>
              <a:buAutoNum type="arabicPeriod"/>
            </a:pPr>
            <a:r>
              <a:rPr lang="en-US" dirty="0"/>
              <a:t>Traditional wheels struggle in tight spaces. That’s where </a:t>
            </a:r>
            <a:r>
              <a:rPr lang="en-US" dirty="0" err="1"/>
              <a:t>Mecanum</a:t>
            </a:r>
            <a:r>
              <a:rPr lang="en-US" dirty="0"/>
              <a:t> wheels, invented by Bengt Ilon in 1972, revolutionize omnidirectional mobility.</a:t>
            </a:r>
          </a:p>
          <a:p>
            <a:pPr>
              <a:buFont typeface="+mj-lt"/>
              <a:buAutoNum type="arabicPeriod"/>
            </a:pPr>
            <a:r>
              <a:rPr lang="en-US" dirty="0"/>
              <a:t>Our goal was to explore the kinematic principles that make this possible, model them in Fusion 360, and link theory with real-world applications.</a:t>
            </a:r>
          </a:p>
          <a:p>
            <a:endParaRPr lang="en-IN" dirty="0"/>
          </a:p>
        </p:txBody>
      </p:sp>
      <p:sp>
        <p:nvSpPr>
          <p:cNvPr id="4" name="Slide Number Placeholder 3"/>
          <p:cNvSpPr>
            <a:spLocks noGrp="1"/>
          </p:cNvSpPr>
          <p:nvPr>
            <p:ph type="sldNum" sz="quarter" idx="5"/>
          </p:nvPr>
        </p:nvSpPr>
        <p:spPr/>
        <p:txBody>
          <a:bodyPr/>
          <a:lstStyle/>
          <a:p>
            <a:fld id="{2B2ABABD-0B4A-4ABF-8294-65852115D753}" type="slidenum">
              <a:rPr lang="en-IN" smtClean="0"/>
              <a:t>2</a:t>
            </a:fld>
            <a:endParaRPr lang="en-IN"/>
          </a:p>
        </p:txBody>
      </p:sp>
    </p:spTree>
    <p:extLst>
      <p:ext uri="{BB962C8B-B14F-4D97-AF65-F5344CB8AC3E}">
        <p14:creationId xmlns:p14="http://schemas.microsoft.com/office/powerpoint/2010/main" val="3528800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obtain the velocity solution for a four wheeled drive, we have substituted the parameters as shown here, in the Jacobian matrices. Then substituting these matrices in the equations for forward and inverse kinematics, we obtain the final expressions. As shown here.</a:t>
            </a:r>
            <a:endParaRPr lang="en-IN" dirty="0"/>
          </a:p>
        </p:txBody>
      </p:sp>
      <p:sp>
        <p:nvSpPr>
          <p:cNvPr id="4" name="Slide Number Placeholder 3"/>
          <p:cNvSpPr>
            <a:spLocks noGrp="1"/>
          </p:cNvSpPr>
          <p:nvPr>
            <p:ph type="sldNum" sz="quarter" idx="5"/>
          </p:nvPr>
        </p:nvSpPr>
        <p:spPr/>
        <p:txBody>
          <a:bodyPr/>
          <a:lstStyle/>
          <a:p>
            <a:fld id="{2B2ABABD-0B4A-4ABF-8294-65852115D753}" type="slidenum">
              <a:rPr lang="en-IN" smtClean="0"/>
              <a:t>5</a:t>
            </a:fld>
            <a:endParaRPr lang="en-IN"/>
          </a:p>
        </p:txBody>
      </p:sp>
    </p:spTree>
    <p:extLst>
      <p:ext uri="{BB962C8B-B14F-4D97-AF65-F5344CB8AC3E}">
        <p14:creationId xmlns:p14="http://schemas.microsoft.com/office/powerpoint/2010/main" val="2824737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shown, as soon as the electric motor-powered </a:t>
            </a:r>
            <a:r>
              <a:rPr lang="en-US" dirty="0" err="1"/>
              <a:t>Mecanum</a:t>
            </a:r>
            <a:r>
              <a:rPr lang="en-US" dirty="0"/>
              <a:t> wheel touches the ground, a frictional force is generated at the contact point. As we saw earlier, can you predict what will happen next? Let's split this frictional force into two components: one along the axis of the roller and the other tangential to it. Since the roller is free to spin in the tangential direction, the magnitude of the tangential component of the force will be very small. However, in the axial direction, there will be significant force transfer. In short, although the </a:t>
            </a:r>
            <a:r>
              <a:rPr lang="en-US" dirty="0" err="1"/>
              <a:t>Mecanum</a:t>
            </a:r>
            <a:r>
              <a:rPr lang="en-US" dirty="0"/>
              <a:t> wheel spins like a normal wheel, it produces a frictional or driving force at an angle of 45 degrees.</a:t>
            </a:r>
            <a:endParaRPr lang="en-IN" dirty="0"/>
          </a:p>
        </p:txBody>
      </p:sp>
      <p:sp>
        <p:nvSpPr>
          <p:cNvPr id="4" name="Slide Number Placeholder 3"/>
          <p:cNvSpPr>
            <a:spLocks noGrp="1"/>
          </p:cNvSpPr>
          <p:nvPr>
            <p:ph type="sldNum" sz="quarter" idx="5"/>
          </p:nvPr>
        </p:nvSpPr>
        <p:spPr/>
        <p:txBody>
          <a:bodyPr/>
          <a:lstStyle/>
          <a:p>
            <a:fld id="{2B2ABABD-0B4A-4ABF-8294-65852115D753}" type="slidenum">
              <a:rPr lang="en-IN" smtClean="0"/>
              <a:t>6</a:t>
            </a:fld>
            <a:endParaRPr lang="en-IN"/>
          </a:p>
        </p:txBody>
      </p:sp>
    </p:spTree>
    <p:extLst>
      <p:ext uri="{BB962C8B-B14F-4D97-AF65-F5344CB8AC3E}">
        <p14:creationId xmlns:p14="http://schemas.microsoft.com/office/powerpoint/2010/main" val="2919230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let’s take a closer look at the rollers of the </a:t>
            </a:r>
            <a:r>
              <a:rPr lang="en-IN" dirty="0" err="1"/>
              <a:t>mecanum</a:t>
            </a:r>
            <a:r>
              <a:rPr lang="en-IN" dirty="0"/>
              <a:t> wheel. The problem with cylindrical rollers, was that they caused jerky movement of the drive. To solve this, the inventor, </a:t>
            </a:r>
            <a:r>
              <a:rPr lang="en-IN" dirty="0" err="1"/>
              <a:t>mr.ilon</a:t>
            </a:r>
            <a:r>
              <a:rPr lang="en-IN" dirty="0"/>
              <a:t>, chiselled off some portion of the cylinder, which yielded better results. In an parametrised solution, we use a </a:t>
            </a:r>
            <a:r>
              <a:rPr lang="en-IN" dirty="0" err="1"/>
              <a:t>hyperboloidic</a:t>
            </a:r>
            <a:r>
              <a:rPr lang="en-IN" dirty="0"/>
              <a:t> curve to generate the surface of rev. this ensures gradual contact upon </a:t>
            </a:r>
            <a:r>
              <a:rPr lang="en-IN" dirty="0" err="1"/>
              <a:t>ntry</a:t>
            </a:r>
            <a:r>
              <a:rPr lang="en-IN" dirty="0"/>
              <a:t> and exit, which unlike shark cylindrical rollers, minimises vibration and impact.</a:t>
            </a:r>
          </a:p>
        </p:txBody>
      </p:sp>
      <p:sp>
        <p:nvSpPr>
          <p:cNvPr id="4" name="Slide Number Placeholder 3"/>
          <p:cNvSpPr>
            <a:spLocks noGrp="1"/>
          </p:cNvSpPr>
          <p:nvPr>
            <p:ph type="sldNum" sz="quarter" idx="5"/>
          </p:nvPr>
        </p:nvSpPr>
        <p:spPr/>
        <p:txBody>
          <a:bodyPr/>
          <a:lstStyle/>
          <a:p>
            <a:fld id="{2B2ABABD-0B4A-4ABF-8294-65852115D753}" type="slidenum">
              <a:rPr lang="en-IN" smtClean="0"/>
              <a:t>7</a:t>
            </a:fld>
            <a:endParaRPr lang="en-IN"/>
          </a:p>
        </p:txBody>
      </p:sp>
    </p:spTree>
    <p:extLst>
      <p:ext uri="{BB962C8B-B14F-4D97-AF65-F5344CB8AC3E}">
        <p14:creationId xmlns:p14="http://schemas.microsoft.com/office/powerpoint/2010/main" val="302540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I have shown, three separate views of the </a:t>
            </a:r>
            <a:r>
              <a:rPr lang="en-US" dirty="0" err="1"/>
              <a:t>mecanum</a:t>
            </a:r>
            <a:r>
              <a:rPr lang="en-US" dirty="0"/>
              <a:t> wheel, we designed on fusion360. the design process started off with the ideation phase, during which we studied and observed pre existing designs, to identify the key components. Upon consideration, we came up with the central hub, as shown in yellow, the rollers angled at 45 </a:t>
            </a:r>
            <a:r>
              <a:rPr lang="en-US" dirty="0" err="1"/>
              <a:t>dgr</a:t>
            </a:r>
            <a:r>
              <a:rPr lang="en-US" dirty="0"/>
              <a:t> to the axis, and the two </a:t>
            </a:r>
            <a:r>
              <a:rPr lang="en-US" dirty="0" err="1"/>
              <a:t>aluminium</a:t>
            </a:r>
            <a:r>
              <a:rPr lang="en-US" dirty="0"/>
              <a:t> frames which hold the assembly together. Preferably, the rollers should be rubber coated to provide traction. But on the flip side it can also cause more wear. </a:t>
            </a:r>
            <a:endParaRPr lang="en-IN" dirty="0"/>
          </a:p>
        </p:txBody>
      </p:sp>
      <p:sp>
        <p:nvSpPr>
          <p:cNvPr id="4" name="Slide Number Placeholder 3"/>
          <p:cNvSpPr>
            <a:spLocks noGrp="1"/>
          </p:cNvSpPr>
          <p:nvPr>
            <p:ph type="sldNum" sz="quarter" idx="5"/>
          </p:nvPr>
        </p:nvSpPr>
        <p:spPr/>
        <p:txBody>
          <a:bodyPr/>
          <a:lstStyle/>
          <a:p>
            <a:fld id="{2B2ABABD-0B4A-4ABF-8294-65852115D753}" type="slidenum">
              <a:rPr lang="en-IN" smtClean="0"/>
              <a:t>8</a:t>
            </a:fld>
            <a:endParaRPr lang="en-IN"/>
          </a:p>
        </p:txBody>
      </p:sp>
    </p:spTree>
    <p:extLst>
      <p:ext uri="{BB962C8B-B14F-4D97-AF65-F5344CB8AC3E}">
        <p14:creationId xmlns:p14="http://schemas.microsoft.com/office/powerpoint/2010/main" val="2885391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better visualization and understanding of assembly order, we have also included an exploded animation of our design. ------ This view illustrates all individual parts clearly, the hub, rollers, metallic frames and the fasteners.</a:t>
            </a:r>
            <a:endParaRPr lang="en-IN" dirty="0"/>
          </a:p>
        </p:txBody>
      </p:sp>
      <p:sp>
        <p:nvSpPr>
          <p:cNvPr id="4" name="Slide Number Placeholder 3"/>
          <p:cNvSpPr>
            <a:spLocks noGrp="1"/>
          </p:cNvSpPr>
          <p:nvPr>
            <p:ph type="sldNum" sz="quarter" idx="5"/>
          </p:nvPr>
        </p:nvSpPr>
        <p:spPr/>
        <p:txBody>
          <a:bodyPr/>
          <a:lstStyle/>
          <a:p>
            <a:fld id="{2B2ABABD-0B4A-4ABF-8294-65852115D753}" type="slidenum">
              <a:rPr lang="en-IN" smtClean="0"/>
              <a:t>9</a:t>
            </a:fld>
            <a:endParaRPr lang="en-IN"/>
          </a:p>
        </p:txBody>
      </p:sp>
    </p:spTree>
    <p:extLst>
      <p:ext uri="{BB962C8B-B14F-4D97-AF65-F5344CB8AC3E}">
        <p14:creationId xmlns:p14="http://schemas.microsoft.com/office/powerpoint/2010/main" val="3094660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Mecanum</a:t>
            </a:r>
            <a:r>
              <a:rPr lang="en-US" dirty="0"/>
              <a:t> wheels come in left-handed and right-handed variants based on the direction of roller tilt.</a:t>
            </a:r>
          </a:p>
          <a:p>
            <a:r>
              <a:rPr lang="en-US" dirty="0"/>
              <a:t>To ensure proper motion, each wheel's top roller must point toward the center of the robot. The diagonally opposite pair of wheels are left handed while the other set of wheels has the exact opposite orientation</a:t>
            </a:r>
          </a:p>
          <a:p>
            <a:endParaRPr lang="en-US" dirty="0"/>
          </a:p>
          <a:p>
            <a:endParaRPr lang="en-IN" dirty="0"/>
          </a:p>
        </p:txBody>
      </p:sp>
      <p:sp>
        <p:nvSpPr>
          <p:cNvPr id="4" name="Slide Number Placeholder 3"/>
          <p:cNvSpPr>
            <a:spLocks noGrp="1"/>
          </p:cNvSpPr>
          <p:nvPr>
            <p:ph type="sldNum" sz="quarter" idx="5"/>
          </p:nvPr>
        </p:nvSpPr>
        <p:spPr/>
        <p:txBody>
          <a:bodyPr/>
          <a:lstStyle/>
          <a:p>
            <a:fld id="{2B2ABABD-0B4A-4ABF-8294-65852115D753}" type="slidenum">
              <a:rPr lang="en-IN" smtClean="0"/>
              <a:t>10</a:t>
            </a:fld>
            <a:endParaRPr lang="en-IN"/>
          </a:p>
        </p:txBody>
      </p:sp>
    </p:spTree>
    <p:extLst>
      <p:ext uri="{BB962C8B-B14F-4D97-AF65-F5344CB8AC3E}">
        <p14:creationId xmlns:p14="http://schemas.microsoft.com/office/powerpoint/2010/main" val="633656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how </a:t>
            </a:r>
            <a:r>
              <a:rPr lang="en-US" dirty="0" err="1"/>
              <a:t>Mecanum</a:t>
            </a:r>
            <a:r>
              <a:rPr lang="en-US" dirty="0"/>
              <a:t> wheels enable unique movement patterns—something that’s simply not possible with conventional wheels.</a:t>
            </a:r>
          </a:p>
          <a:p>
            <a:r>
              <a:rPr lang="en-US" dirty="0"/>
              <a:t>Starting with sideways </a:t>
            </a:r>
            <a:r>
              <a:rPr lang="en-US" dirty="0" err="1"/>
              <a:t>motion:To</a:t>
            </a:r>
            <a:r>
              <a:rPr lang="en-US" dirty="0"/>
              <a:t> achieve this, we rotate the diagonally opposite wheels in the same direction, while the other pair rotates in the opposite </a:t>
            </a:r>
            <a:r>
              <a:rPr lang="en-US" dirty="0" err="1"/>
              <a:t>direction.Friction</a:t>
            </a:r>
            <a:r>
              <a:rPr lang="en-US" dirty="0"/>
              <a:t> force is generated  at the point of contact.</a:t>
            </a:r>
          </a:p>
          <a:p>
            <a:r>
              <a:rPr lang="en-US" dirty="0"/>
              <a:t> If we break those forces down, you’ll see that the Y-components cancel each other out, while the X-components add up. The result? The vehicle glides smoothly sideways—something conventional wheels cannot do.</a:t>
            </a:r>
          </a:p>
          <a:p>
            <a:r>
              <a:rPr lang="en-US" dirty="0"/>
              <a:t>Now let’s explore pure rotation, where the vehicle spins in place around its </a:t>
            </a:r>
            <a:r>
              <a:rPr lang="en-US" dirty="0" err="1"/>
              <a:t>center.To</a:t>
            </a:r>
            <a:r>
              <a:rPr lang="en-US" dirty="0"/>
              <a:t> make this happen, we rotate the left-side wheels in one direction and the right-side wheels in the opposite direction. In this case, both the X and Y components of the forces cancel out completely.</a:t>
            </a:r>
          </a:p>
          <a:p>
            <a:r>
              <a:rPr lang="en-US" dirty="0"/>
              <a:t>There’s no translational movement—but the forces generate a net torque, which causes the vehicle to rotate perfectly in place.</a:t>
            </a:r>
          </a:p>
          <a:p>
            <a:r>
              <a:rPr lang="en-US" dirty="0"/>
              <a:t>This level of precise control is what makes </a:t>
            </a:r>
            <a:r>
              <a:rPr lang="en-US" dirty="0" err="1"/>
              <a:t>Mecanum</a:t>
            </a:r>
            <a:r>
              <a:rPr lang="en-US" dirty="0"/>
              <a:t> wheels so powerful—especially in environments where space is limited and high maneuverability is essential.</a:t>
            </a:r>
            <a:endParaRPr lang="en-IN" dirty="0"/>
          </a:p>
        </p:txBody>
      </p:sp>
      <p:sp>
        <p:nvSpPr>
          <p:cNvPr id="4" name="Slide Number Placeholder 3"/>
          <p:cNvSpPr>
            <a:spLocks noGrp="1"/>
          </p:cNvSpPr>
          <p:nvPr>
            <p:ph type="sldNum" sz="quarter" idx="5"/>
          </p:nvPr>
        </p:nvSpPr>
        <p:spPr/>
        <p:txBody>
          <a:bodyPr/>
          <a:lstStyle/>
          <a:p>
            <a:fld id="{2B2ABABD-0B4A-4ABF-8294-65852115D753}" type="slidenum">
              <a:rPr lang="en-IN" smtClean="0"/>
              <a:t>11</a:t>
            </a:fld>
            <a:endParaRPr lang="en-IN"/>
          </a:p>
        </p:txBody>
      </p:sp>
    </p:spTree>
    <p:extLst>
      <p:ext uri="{BB962C8B-B14F-4D97-AF65-F5344CB8AC3E}">
        <p14:creationId xmlns:p14="http://schemas.microsoft.com/office/powerpoint/2010/main" val="4193548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1.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8" Type="http://schemas.openxmlformats.org/officeDocument/2006/relationships/hyperlink" Target="https://research.ijcaonline.org/volume113/number3/pxc3901586.pdf" TargetMode="External"/><Relationship Id="rId13" Type="http://schemas.openxmlformats.org/officeDocument/2006/relationships/hyperlink" Target="https://www.researchgate.net/publication/233867057_Practical_applications_for_mobile_robots_based_on_Mecanum_wheels_-_a_systematic_survey#pf2" TargetMode="External"/><Relationship Id="rId3" Type="http://schemas.openxmlformats.org/officeDocument/2006/relationships/image" Target="../media/image7.png"/><Relationship Id="rId7" Type="http://schemas.openxmlformats.org/officeDocument/2006/relationships/hyperlink" Target="https://www.scirp.org/html/6-7900244_31739.htm#:~:text=Since%20a%20planar%20mobile%20robot,one%20redundant%20degree%20of%20freedom" TargetMode="External"/><Relationship Id="rId12" Type="http://schemas.openxmlformats.org/officeDocument/2006/relationships/hyperlink" Target="https://www.sciencedirect.com/science/article/pii/S0094114X23003191" TargetMode="External"/><Relationship Id="rId2" Type="http://schemas.openxmlformats.org/officeDocument/2006/relationships/image" Target="../media/image1.png"/><Relationship Id="rId16" Type="http://schemas.openxmlformats.org/officeDocument/2006/relationships/hyperlink" Target="https://www.sciencedirect.com/science/article/pii/S0167839608000770" TargetMode="Externa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hyperlink" Target="https://www.nature.com/articles/s41598-024-71459-3" TargetMode="External"/><Relationship Id="rId5" Type="http://schemas.openxmlformats.org/officeDocument/2006/relationships/image" Target="../media/image37.png"/><Relationship Id="rId15" Type="http://schemas.openxmlformats.org/officeDocument/2006/relationships/hyperlink" Target="https://en.wikipedia.org/wiki/Mecanum_wheel" TargetMode="External"/><Relationship Id="rId10" Type="http://schemas.openxmlformats.org/officeDocument/2006/relationships/hyperlink" Target="https://ieeexplore.ieee.org/stamp/stamp.jsp?tp=&amp;arnumber=6857869" TargetMode="External"/><Relationship Id="rId4" Type="http://schemas.openxmlformats.org/officeDocument/2006/relationships/image" Target="../media/image8.svg"/><Relationship Id="rId9" Type="http://schemas.openxmlformats.org/officeDocument/2006/relationships/hyperlink" Target="https://howtomechatronics.com/projects/arduino-mecanum-wheels-robot/" TargetMode="External"/><Relationship Id="rId14" Type="http://schemas.openxmlformats.org/officeDocument/2006/relationships/hyperlink" Target="https://youtu.be/noqBUEgyQ8A?si=ONjqrv54raVMs41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3694574" y="1293374"/>
            <a:ext cx="10683695" cy="4209123"/>
            <a:chOff x="0" y="0"/>
            <a:chExt cx="14244927" cy="5612164"/>
          </a:xfrm>
        </p:grpSpPr>
        <p:grpSp>
          <p:nvGrpSpPr>
            <p:cNvPr id="6" name="Group 6"/>
            <p:cNvGrpSpPr/>
            <p:nvPr/>
          </p:nvGrpSpPr>
          <p:grpSpPr>
            <a:xfrm>
              <a:off x="0" y="0"/>
              <a:ext cx="14244927" cy="5612164"/>
              <a:chOff x="0" y="0"/>
              <a:chExt cx="2063195" cy="812850"/>
            </a:xfrm>
          </p:grpSpPr>
          <p:sp>
            <p:nvSpPr>
              <p:cNvPr id="7" name="Freeform 7"/>
              <p:cNvSpPr/>
              <p:nvPr/>
            </p:nvSpPr>
            <p:spPr>
              <a:xfrm>
                <a:off x="0" y="0"/>
                <a:ext cx="2063195" cy="812850"/>
              </a:xfrm>
              <a:custGeom>
                <a:avLst/>
                <a:gdLst/>
                <a:ahLst/>
                <a:cxnLst/>
                <a:rect l="l" t="t" r="r" b="b"/>
                <a:pathLst>
                  <a:path w="2063195" h="812850">
                    <a:moveTo>
                      <a:pt x="0" y="0"/>
                    </a:moveTo>
                    <a:lnTo>
                      <a:pt x="2063195" y="0"/>
                    </a:lnTo>
                    <a:lnTo>
                      <a:pt x="2063195" y="812850"/>
                    </a:lnTo>
                    <a:lnTo>
                      <a:pt x="0" y="812850"/>
                    </a:lnTo>
                    <a:close/>
                  </a:path>
                </a:pathLst>
              </a:custGeom>
              <a:solidFill>
                <a:srgbClr val="000000">
                  <a:alpha val="0"/>
                </a:srgbClr>
              </a:solidFill>
              <a:ln w="38100" cap="sq">
                <a:solidFill>
                  <a:srgbClr val="000000"/>
                </a:solidFill>
                <a:prstDash val="solid"/>
                <a:miter/>
              </a:ln>
            </p:spPr>
          </p:sp>
          <p:sp>
            <p:nvSpPr>
              <p:cNvPr id="8" name="TextBox 8"/>
              <p:cNvSpPr txBox="1"/>
              <p:nvPr/>
            </p:nvSpPr>
            <p:spPr>
              <a:xfrm>
                <a:off x="0" y="-19050"/>
                <a:ext cx="2063195" cy="83190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0" y="276225"/>
              <a:ext cx="14244927" cy="4124757"/>
            </a:xfrm>
            <a:prstGeom prst="rect">
              <a:avLst/>
            </a:prstGeom>
          </p:spPr>
          <p:txBody>
            <a:bodyPr lIns="0" tIns="0" rIns="0" bIns="0" rtlCol="0" anchor="t">
              <a:spAutoFit/>
            </a:bodyPr>
            <a:lstStyle/>
            <a:p>
              <a:pPr algn="ctr">
                <a:lnSpc>
                  <a:spcPts val="11557"/>
                </a:lnSpc>
              </a:pPr>
              <a:r>
                <a:rPr lang="en-US" sz="12038" spc="36">
                  <a:solidFill>
                    <a:srgbClr val="231F20"/>
                  </a:solidFill>
                  <a:latin typeface="DM Sans"/>
                  <a:ea typeface="DM Sans"/>
                  <a:cs typeface="DM Sans"/>
                  <a:sym typeface="DM Sans"/>
                </a:rPr>
                <a:t>MECANUM WHEELS</a:t>
              </a:r>
            </a:p>
          </p:txBody>
        </p:sp>
        <p:sp>
          <p:nvSpPr>
            <p:cNvPr id="10" name="TextBox 10"/>
            <p:cNvSpPr txBox="1"/>
            <p:nvPr/>
          </p:nvSpPr>
          <p:spPr>
            <a:xfrm>
              <a:off x="0" y="4569854"/>
              <a:ext cx="14244927" cy="881439"/>
            </a:xfrm>
            <a:prstGeom prst="rect">
              <a:avLst/>
            </a:prstGeom>
          </p:spPr>
          <p:txBody>
            <a:bodyPr lIns="0" tIns="0" rIns="0" bIns="0" rtlCol="0" anchor="t">
              <a:spAutoFit/>
            </a:bodyPr>
            <a:lstStyle/>
            <a:p>
              <a:pPr algn="ctr">
                <a:lnSpc>
                  <a:spcPts val="5520"/>
                </a:lnSpc>
              </a:pPr>
              <a:r>
                <a:rPr lang="en-US" sz="4000" b="1" spc="392">
                  <a:solidFill>
                    <a:srgbClr val="231F20"/>
                  </a:solidFill>
                  <a:latin typeface="Oswald Bold"/>
                  <a:ea typeface="Oswald Bold"/>
                  <a:cs typeface="Oswald Bold"/>
                  <a:sym typeface="Oswald Bold"/>
                </a:rPr>
                <a:t>ROBOTICS AND MOBILITY TECH</a:t>
              </a:r>
            </a:p>
          </p:txBody>
        </p:sp>
      </p:grpSp>
      <p:sp>
        <p:nvSpPr>
          <p:cNvPr id="11" name="Freeform 11"/>
          <p:cNvSpPr/>
          <p:nvPr/>
        </p:nvSpPr>
        <p:spPr>
          <a:xfrm>
            <a:off x="8517616" y="8736473"/>
            <a:ext cx="1252769" cy="1263208"/>
          </a:xfrm>
          <a:custGeom>
            <a:avLst/>
            <a:gdLst/>
            <a:ahLst/>
            <a:cxnLst/>
            <a:rect l="l" t="t" r="r" b="b"/>
            <a:pathLst>
              <a:path w="1252769" h="1263208">
                <a:moveTo>
                  <a:pt x="0" y="0"/>
                </a:moveTo>
                <a:lnTo>
                  <a:pt x="1252768" y="0"/>
                </a:lnTo>
                <a:lnTo>
                  <a:pt x="1252768" y="1263208"/>
                </a:lnTo>
                <a:lnTo>
                  <a:pt x="0" y="1263208"/>
                </a:lnTo>
                <a:lnTo>
                  <a:pt x="0" y="0"/>
                </a:lnTo>
                <a:close/>
              </a:path>
            </a:pathLst>
          </a:custGeom>
          <a:blipFill>
            <a:blip r:embed="rId6"/>
            <a:stretch>
              <a:fillRect/>
            </a:stretch>
          </a:blipFill>
        </p:spPr>
      </p:sp>
      <p:sp>
        <p:nvSpPr>
          <p:cNvPr id="12" name="TextBox 12"/>
          <p:cNvSpPr txBox="1"/>
          <p:nvPr/>
        </p:nvSpPr>
        <p:spPr>
          <a:xfrm>
            <a:off x="2367915" y="6090928"/>
            <a:ext cx="13075470" cy="464820"/>
          </a:xfrm>
          <a:prstGeom prst="rect">
            <a:avLst/>
          </a:prstGeom>
        </p:spPr>
        <p:txBody>
          <a:bodyPr lIns="0" tIns="0" rIns="0" bIns="0" rtlCol="0" anchor="t">
            <a:spAutoFit/>
          </a:bodyPr>
          <a:lstStyle/>
          <a:p>
            <a:pPr algn="ctr">
              <a:lnSpc>
                <a:spcPts val="3780"/>
              </a:lnSpc>
            </a:pPr>
            <a:r>
              <a:rPr lang="en-US" sz="2700" dirty="0">
                <a:solidFill>
                  <a:srgbClr val="231F20"/>
                </a:solidFill>
                <a:latin typeface="Canva Sans"/>
                <a:ea typeface="Canva Sans"/>
                <a:cs typeface="Canva Sans"/>
                <a:sym typeface="Canva Sans"/>
              </a:rPr>
              <a:t>Kashvi Agrawal</a:t>
            </a:r>
          </a:p>
        </p:txBody>
      </p:sp>
      <p:sp>
        <p:nvSpPr>
          <p:cNvPr id="13" name="TextBox 13"/>
          <p:cNvSpPr txBox="1"/>
          <p:nvPr/>
        </p:nvSpPr>
        <p:spPr>
          <a:xfrm>
            <a:off x="2606265" y="7588566"/>
            <a:ext cx="13075470" cy="815250"/>
          </a:xfrm>
          <a:prstGeom prst="rect">
            <a:avLst/>
          </a:prstGeom>
        </p:spPr>
        <p:txBody>
          <a:bodyPr lIns="0" tIns="0" rIns="0" bIns="0" rtlCol="0" anchor="t">
            <a:spAutoFit/>
          </a:bodyPr>
          <a:lstStyle/>
          <a:p>
            <a:pPr algn="ctr">
              <a:lnSpc>
                <a:spcPts val="3360"/>
              </a:lnSpc>
            </a:pPr>
            <a:r>
              <a:rPr lang="en-US" sz="2400">
                <a:solidFill>
                  <a:srgbClr val="231F20"/>
                </a:solidFill>
                <a:latin typeface="Canva Sans"/>
                <a:ea typeface="Canva Sans"/>
                <a:cs typeface="Canva Sans"/>
                <a:sym typeface="Canva Sans"/>
              </a:rPr>
              <a:t>Department of Mechanical Engineering</a:t>
            </a:r>
          </a:p>
          <a:p>
            <a:pPr algn="ctr">
              <a:lnSpc>
                <a:spcPts val="3360"/>
              </a:lnSpc>
            </a:pPr>
            <a:r>
              <a:rPr lang="en-US" sz="2400">
                <a:solidFill>
                  <a:srgbClr val="231F20"/>
                </a:solidFill>
                <a:latin typeface="Canva Sans"/>
                <a:ea typeface="Canva Sans"/>
                <a:cs typeface="Canva Sans"/>
                <a:sym typeface="Canva Sans"/>
              </a:rPr>
              <a:t>Indian Institute of Technology Guwahati</a:t>
            </a:r>
          </a:p>
        </p:txBody>
      </p:sp>
      <p:sp>
        <p:nvSpPr>
          <p:cNvPr id="14" name="TextBox 14"/>
          <p:cNvSpPr txBox="1"/>
          <p:nvPr/>
        </p:nvSpPr>
        <p:spPr>
          <a:xfrm>
            <a:off x="2367915" y="358336"/>
            <a:ext cx="13075470" cy="464820"/>
          </a:xfrm>
          <a:prstGeom prst="rect">
            <a:avLst/>
          </a:prstGeom>
        </p:spPr>
        <p:txBody>
          <a:bodyPr lIns="0" tIns="0" rIns="0" bIns="0" rtlCol="0" anchor="t">
            <a:spAutoFit/>
          </a:bodyPr>
          <a:lstStyle/>
          <a:p>
            <a:pPr algn="ctr">
              <a:lnSpc>
                <a:spcPts val="3780"/>
              </a:lnSpc>
            </a:pPr>
            <a:r>
              <a:rPr lang="en-US" sz="2700">
                <a:solidFill>
                  <a:srgbClr val="231F20"/>
                </a:solidFill>
                <a:latin typeface="Canva Sans"/>
                <a:ea typeface="Canva Sans"/>
                <a:cs typeface="Canva Sans"/>
                <a:sym typeface="Canva Sans"/>
              </a:rPr>
              <a:t>ME224 : Kinematics of Machinery</a:t>
            </a:r>
          </a:p>
        </p:txBody>
      </p:sp>
      <p:sp>
        <p:nvSpPr>
          <p:cNvPr id="15" name="TextBox 15"/>
          <p:cNvSpPr txBox="1"/>
          <p:nvPr/>
        </p:nvSpPr>
        <p:spPr>
          <a:xfrm>
            <a:off x="2367915" y="6624328"/>
            <a:ext cx="13075470" cy="389254"/>
          </a:xfrm>
          <a:prstGeom prst="rect">
            <a:avLst/>
          </a:prstGeom>
        </p:spPr>
        <p:txBody>
          <a:bodyPr lIns="0" tIns="0" rIns="0" bIns="0" rtlCol="0" anchor="t">
            <a:spAutoFit/>
          </a:bodyPr>
          <a:lstStyle/>
          <a:p>
            <a:pPr algn="ctr">
              <a:lnSpc>
                <a:spcPts val="3220"/>
              </a:lnSpc>
            </a:pPr>
            <a:r>
              <a:rPr lang="en-US" sz="2300" dirty="0">
                <a:solidFill>
                  <a:srgbClr val="231F20"/>
                </a:solidFill>
                <a:latin typeface="Canva Sans"/>
                <a:ea typeface="Canva Sans"/>
                <a:cs typeface="Canva Sans"/>
                <a:sym typeface="Canva Sans"/>
              </a:rPr>
              <a:t>(230103048)</a:t>
            </a:r>
          </a:p>
        </p:txBody>
      </p:sp>
    </p:spTree>
  </p:cSld>
  <p:clrMapOvr>
    <a:masterClrMapping/>
  </p:clrMapOvr>
  <mc:AlternateContent xmlns:mc="http://schemas.openxmlformats.org/markup-compatibility/2006" xmlns:p14="http://schemas.microsoft.com/office/powerpoint/2010/main">
    <mc:Choice Requires="p14">
      <p:transition spd="slow" p14:dur="2000" advTm="14180"/>
    </mc:Choice>
    <mc:Fallback xmlns="">
      <p:transition spd="slow" advTm="1418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376FB-8820-644F-0C14-D35FF2B588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E37E4FC-51C8-BC95-89DB-AB1896A20A7E}"/>
              </a:ext>
            </a:extLst>
          </p:cNvPr>
          <p:cNvSpPr/>
          <p:nvPr/>
        </p:nvSpPr>
        <p:spPr>
          <a:xfrm>
            <a:off x="3124200" y="1028700"/>
            <a:ext cx="12245825" cy="6367829"/>
          </a:xfrm>
          <a:custGeom>
            <a:avLst/>
            <a:gdLst/>
            <a:ahLst/>
            <a:cxnLst/>
            <a:rect l="l" t="t" r="r" b="b"/>
            <a:pathLst>
              <a:path w="12245825" h="6367829">
                <a:moveTo>
                  <a:pt x="0" y="0"/>
                </a:moveTo>
                <a:lnTo>
                  <a:pt x="12245825" y="0"/>
                </a:lnTo>
                <a:lnTo>
                  <a:pt x="12245825" y="6367829"/>
                </a:lnTo>
                <a:lnTo>
                  <a:pt x="0" y="6367829"/>
                </a:lnTo>
                <a:lnTo>
                  <a:pt x="0" y="0"/>
                </a:lnTo>
                <a:close/>
              </a:path>
            </a:pathLst>
          </a:custGeom>
          <a:blipFill>
            <a:blip r:embed="rId3"/>
            <a:stretch>
              <a:fillRect/>
            </a:stretch>
          </a:blipFill>
        </p:spPr>
      </p:sp>
      <p:sp>
        <p:nvSpPr>
          <p:cNvPr id="3" name="TextBox 3">
            <a:extLst>
              <a:ext uri="{FF2B5EF4-FFF2-40B4-BE49-F238E27FC236}">
                <a16:creationId xmlns:a16="http://schemas.microsoft.com/office/drawing/2014/main" id="{D58ECE96-E246-1829-A663-D215F0F3A8D6}"/>
              </a:ext>
            </a:extLst>
          </p:cNvPr>
          <p:cNvSpPr txBox="1"/>
          <p:nvPr/>
        </p:nvSpPr>
        <p:spPr>
          <a:xfrm>
            <a:off x="2211149" y="8203579"/>
            <a:ext cx="6477000" cy="1200137"/>
          </a:xfrm>
          <a:prstGeom prst="rect">
            <a:avLst/>
          </a:prstGeom>
        </p:spPr>
        <p:txBody>
          <a:bodyPr wrap="square" lIns="0" tIns="0" rIns="0" bIns="0" rtlCol="0" anchor="t">
            <a:spAutoFit/>
          </a:bodyPr>
          <a:lstStyle/>
          <a:p>
            <a:pPr>
              <a:lnSpc>
                <a:spcPts val="3542"/>
              </a:lnSpc>
              <a:spcBef>
                <a:spcPct val="0"/>
              </a:spcBef>
            </a:pPr>
            <a:r>
              <a:rPr lang="en-US" sz="2530" b="1" dirty="0">
                <a:solidFill>
                  <a:srgbClr val="000000"/>
                </a:solidFill>
                <a:latin typeface="DM Sans Bold"/>
                <a:ea typeface="DM Sans Bold"/>
                <a:cs typeface="DM Sans Bold"/>
                <a:sym typeface="DM Sans Bold"/>
              </a:rPr>
              <a:t>Movements to any directions: </a:t>
            </a:r>
          </a:p>
          <a:p>
            <a:pPr>
              <a:lnSpc>
                <a:spcPts val="2982"/>
              </a:lnSpc>
              <a:spcBef>
                <a:spcPct val="0"/>
              </a:spcBef>
            </a:pPr>
            <a:r>
              <a:rPr lang="en-US" sz="2130" b="1" dirty="0">
                <a:solidFill>
                  <a:srgbClr val="000000"/>
                </a:solidFill>
                <a:latin typeface="DM Sans Bold"/>
                <a:ea typeface="DM Sans Bold"/>
                <a:cs typeface="DM Sans Bold"/>
                <a:sym typeface="DM Sans Bold"/>
              </a:rPr>
              <a:t>blue:</a:t>
            </a:r>
            <a:r>
              <a:rPr lang="en-US" sz="2130" dirty="0">
                <a:solidFill>
                  <a:srgbClr val="000000"/>
                </a:solidFill>
                <a:latin typeface="DM Sans"/>
                <a:ea typeface="DM Sans"/>
                <a:cs typeface="DM Sans"/>
                <a:sym typeface="DM Sans"/>
              </a:rPr>
              <a:t> wheel drive direction </a:t>
            </a:r>
          </a:p>
          <a:p>
            <a:pPr>
              <a:lnSpc>
                <a:spcPts val="2982"/>
              </a:lnSpc>
              <a:spcBef>
                <a:spcPct val="0"/>
              </a:spcBef>
            </a:pPr>
            <a:r>
              <a:rPr lang="en-US" sz="2130" b="1" dirty="0">
                <a:solidFill>
                  <a:srgbClr val="000000"/>
                </a:solidFill>
                <a:latin typeface="DM Sans Bold"/>
                <a:ea typeface="DM Sans Bold"/>
                <a:cs typeface="DM Sans Bold"/>
                <a:sym typeface="DM Sans Bold"/>
              </a:rPr>
              <a:t>red: </a:t>
            </a:r>
            <a:r>
              <a:rPr lang="en-US" sz="2130" dirty="0">
                <a:solidFill>
                  <a:srgbClr val="000000"/>
                </a:solidFill>
                <a:latin typeface="DM Sans"/>
                <a:ea typeface="DM Sans"/>
                <a:cs typeface="DM Sans"/>
                <a:sym typeface="DM Sans"/>
              </a:rPr>
              <a:t>vehicle moving direction</a:t>
            </a:r>
          </a:p>
        </p:txBody>
      </p:sp>
      <p:sp>
        <p:nvSpPr>
          <p:cNvPr id="4" name="TextBox 4">
            <a:extLst>
              <a:ext uri="{FF2B5EF4-FFF2-40B4-BE49-F238E27FC236}">
                <a16:creationId xmlns:a16="http://schemas.microsoft.com/office/drawing/2014/main" id="{6926FEFB-22A4-36D4-8FBA-0233AD245BCB}"/>
              </a:ext>
            </a:extLst>
          </p:cNvPr>
          <p:cNvSpPr txBox="1"/>
          <p:nvPr/>
        </p:nvSpPr>
        <p:spPr>
          <a:xfrm>
            <a:off x="7773749" y="8267700"/>
            <a:ext cx="3315913" cy="1136017"/>
          </a:xfrm>
          <a:prstGeom prst="rect">
            <a:avLst/>
          </a:prstGeom>
        </p:spPr>
        <p:txBody>
          <a:bodyPr wrap="square" lIns="0" tIns="0" rIns="0" bIns="0" rtlCol="0" anchor="t">
            <a:spAutoFit/>
          </a:bodyPr>
          <a:lstStyle/>
          <a:p>
            <a:pPr algn="l">
              <a:lnSpc>
                <a:spcPts val="2982"/>
              </a:lnSpc>
              <a:spcBef>
                <a:spcPct val="0"/>
              </a:spcBef>
            </a:pPr>
            <a:r>
              <a:rPr lang="en-US" sz="2130" b="1" dirty="0">
                <a:solidFill>
                  <a:srgbClr val="000000"/>
                </a:solidFill>
                <a:latin typeface="DM Sans Bold"/>
                <a:ea typeface="DM Sans Bold"/>
                <a:cs typeface="DM Sans Bold"/>
                <a:sym typeface="DM Sans Bold"/>
              </a:rPr>
              <a:t>a) </a:t>
            </a:r>
            <a:r>
              <a:rPr lang="en-US" sz="2130" dirty="0">
                <a:solidFill>
                  <a:srgbClr val="000000"/>
                </a:solidFill>
                <a:latin typeface="DM Sans"/>
                <a:ea typeface="DM Sans"/>
                <a:cs typeface="DM Sans"/>
                <a:sym typeface="DM Sans"/>
              </a:rPr>
              <a:t>Moving straight ahead</a:t>
            </a:r>
          </a:p>
          <a:p>
            <a:pPr algn="l">
              <a:lnSpc>
                <a:spcPts val="2982"/>
              </a:lnSpc>
              <a:spcBef>
                <a:spcPct val="0"/>
              </a:spcBef>
            </a:pPr>
            <a:r>
              <a:rPr lang="en-US" sz="2130" b="1" dirty="0">
                <a:solidFill>
                  <a:srgbClr val="000000"/>
                </a:solidFill>
                <a:latin typeface="DM Sans Bold"/>
                <a:ea typeface="DM Sans Bold"/>
                <a:cs typeface="DM Sans Bold"/>
                <a:sym typeface="DM Sans Bold"/>
              </a:rPr>
              <a:t>b) </a:t>
            </a:r>
            <a:r>
              <a:rPr lang="en-US" sz="2130" dirty="0">
                <a:solidFill>
                  <a:srgbClr val="000000"/>
                </a:solidFill>
                <a:latin typeface="DM Sans"/>
                <a:ea typeface="DM Sans"/>
                <a:cs typeface="DM Sans"/>
                <a:sym typeface="DM Sans"/>
              </a:rPr>
              <a:t>Moving sideways</a:t>
            </a:r>
          </a:p>
          <a:p>
            <a:pPr algn="l">
              <a:lnSpc>
                <a:spcPts val="2982"/>
              </a:lnSpc>
              <a:spcBef>
                <a:spcPct val="0"/>
              </a:spcBef>
            </a:pPr>
            <a:r>
              <a:rPr lang="en-US" sz="2130" b="1" dirty="0">
                <a:solidFill>
                  <a:srgbClr val="000000"/>
                </a:solidFill>
                <a:latin typeface="DM Sans Bold"/>
                <a:ea typeface="DM Sans Bold"/>
                <a:cs typeface="DM Sans Bold"/>
                <a:sym typeface="DM Sans Bold"/>
              </a:rPr>
              <a:t>c)</a:t>
            </a:r>
            <a:r>
              <a:rPr lang="en-US" sz="2130" dirty="0">
                <a:solidFill>
                  <a:srgbClr val="000000"/>
                </a:solidFill>
                <a:latin typeface="DM Sans"/>
                <a:ea typeface="DM Sans"/>
                <a:cs typeface="DM Sans"/>
                <a:sym typeface="DM Sans"/>
              </a:rPr>
              <a:t> Moving diagonally</a:t>
            </a:r>
          </a:p>
        </p:txBody>
      </p:sp>
      <p:sp>
        <p:nvSpPr>
          <p:cNvPr id="5" name="TextBox 5">
            <a:extLst>
              <a:ext uri="{FF2B5EF4-FFF2-40B4-BE49-F238E27FC236}">
                <a16:creationId xmlns:a16="http://schemas.microsoft.com/office/drawing/2014/main" id="{5F054D58-4641-8F38-0EBA-CF5CE74FFFFB}"/>
              </a:ext>
            </a:extLst>
          </p:cNvPr>
          <p:cNvSpPr txBox="1"/>
          <p:nvPr/>
        </p:nvSpPr>
        <p:spPr>
          <a:xfrm>
            <a:off x="11431349" y="8267699"/>
            <a:ext cx="6019800" cy="1136017"/>
          </a:xfrm>
          <a:prstGeom prst="rect">
            <a:avLst/>
          </a:prstGeom>
        </p:spPr>
        <p:txBody>
          <a:bodyPr wrap="square" lIns="0" tIns="0" rIns="0" bIns="0" rtlCol="0" anchor="t">
            <a:spAutoFit/>
          </a:bodyPr>
          <a:lstStyle/>
          <a:p>
            <a:pPr algn="l">
              <a:lnSpc>
                <a:spcPts val="2982"/>
              </a:lnSpc>
              <a:spcBef>
                <a:spcPct val="0"/>
              </a:spcBef>
            </a:pPr>
            <a:r>
              <a:rPr lang="en-US" sz="2130" b="1" dirty="0">
                <a:solidFill>
                  <a:srgbClr val="000000"/>
                </a:solidFill>
                <a:latin typeface="DM Sans Bold"/>
                <a:ea typeface="DM Sans Bold"/>
                <a:cs typeface="DM Sans Bold"/>
                <a:sym typeface="DM Sans Bold"/>
              </a:rPr>
              <a:t>d)</a:t>
            </a:r>
            <a:r>
              <a:rPr lang="en-US" sz="2130" dirty="0">
                <a:solidFill>
                  <a:srgbClr val="000000"/>
                </a:solidFill>
                <a:latin typeface="DM Sans"/>
                <a:ea typeface="DM Sans"/>
                <a:cs typeface="DM Sans"/>
                <a:sym typeface="DM Sans"/>
              </a:rPr>
              <a:t> Moving around a bend</a:t>
            </a:r>
          </a:p>
          <a:p>
            <a:pPr algn="l">
              <a:lnSpc>
                <a:spcPts val="2982"/>
              </a:lnSpc>
              <a:spcBef>
                <a:spcPct val="0"/>
              </a:spcBef>
            </a:pPr>
            <a:r>
              <a:rPr lang="en-US" sz="2130" b="1" dirty="0">
                <a:solidFill>
                  <a:srgbClr val="000000"/>
                </a:solidFill>
                <a:latin typeface="DM Sans Bold"/>
                <a:ea typeface="DM Sans Bold"/>
                <a:cs typeface="DM Sans Bold"/>
                <a:sym typeface="DM Sans Bold"/>
              </a:rPr>
              <a:t>e)</a:t>
            </a:r>
            <a:r>
              <a:rPr lang="en-US" sz="2130" dirty="0">
                <a:solidFill>
                  <a:srgbClr val="000000"/>
                </a:solidFill>
                <a:latin typeface="DM Sans"/>
                <a:ea typeface="DM Sans"/>
                <a:cs typeface="DM Sans"/>
                <a:sym typeface="DM Sans"/>
              </a:rPr>
              <a:t> Rotation</a:t>
            </a:r>
          </a:p>
          <a:p>
            <a:pPr algn="l">
              <a:lnSpc>
                <a:spcPts val="2982"/>
              </a:lnSpc>
              <a:spcBef>
                <a:spcPct val="0"/>
              </a:spcBef>
            </a:pPr>
            <a:r>
              <a:rPr lang="en-US" sz="2130" b="1" dirty="0">
                <a:solidFill>
                  <a:srgbClr val="000000"/>
                </a:solidFill>
                <a:latin typeface="DM Sans Bold"/>
                <a:ea typeface="DM Sans Bold"/>
                <a:cs typeface="DM Sans Bold"/>
                <a:sym typeface="DM Sans Bold"/>
              </a:rPr>
              <a:t>f)</a:t>
            </a:r>
            <a:r>
              <a:rPr lang="en-US" sz="2130" dirty="0">
                <a:solidFill>
                  <a:srgbClr val="000000"/>
                </a:solidFill>
                <a:latin typeface="DM Sans"/>
                <a:ea typeface="DM Sans"/>
                <a:cs typeface="DM Sans"/>
                <a:sym typeface="DM Sans"/>
              </a:rPr>
              <a:t> Rotation around the central point of one axle</a:t>
            </a:r>
          </a:p>
        </p:txBody>
      </p:sp>
    </p:spTree>
    <p:extLst>
      <p:ext uri="{BB962C8B-B14F-4D97-AF65-F5344CB8AC3E}">
        <p14:creationId xmlns:p14="http://schemas.microsoft.com/office/powerpoint/2010/main" val="264593541"/>
      </p:ext>
    </p:extLst>
  </p:cSld>
  <p:clrMapOvr>
    <a:masterClrMapping/>
  </p:clrMapOvr>
  <mc:AlternateContent xmlns:mc="http://schemas.openxmlformats.org/markup-compatibility/2006" xmlns:p14="http://schemas.microsoft.com/office/powerpoint/2010/main">
    <mc:Choice Requires="p14">
      <p:transition spd="slow" p14:dur="2000" advTm="30095"/>
    </mc:Choice>
    <mc:Fallback xmlns="">
      <p:transition spd="slow" advTm="3009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6668" y="-2804562"/>
            <a:ext cx="5784318" cy="5935401"/>
          </a:xfrm>
          <a:custGeom>
            <a:avLst/>
            <a:gdLst/>
            <a:ahLst/>
            <a:cxnLst/>
            <a:rect l="l" t="t" r="r" b="b"/>
            <a:pathLst>
              <a:path w="5784318" h="5935401">
                <a:moveTo>
                  <a:pt x="0" y="0"/>
                </a:moveTo>
                <a:lnTo>
                  <a:pt x="5784318" y="0"/>
                </a:lnTo>
                <a:lnTo>
                  <a:pt x="5784318" y="5935401"/>
                </a:lnTo>
                <a:lnTo>
                  <a:pt x="0" y="59354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2494937" y="2629633"/>
            <a:ext cx="5684121" cy="3395670"/>
          </a:xfrm>
          <a:custGeom>
            <a:avLst/>
            <a:gdLst/>
            <a:ahLst/>
            <a:cxnLst/>
            <a:rect l="l" t="t" r="r" b="b"/>
            <a:pathLst>
              <a:path w="5684121" h="3395670">
                <a:moveTo>
                  <a:pt x="0" y="0"/>
                </a:moveTo>
                <a:lnTo>
                  <a:pt x="5684120" y="0"/>
                </a:lnTo>
                <a:lnTo>
                  <a:pt x="5684120" y="3395670"/>
                </a:lnTo>
                <a:lnTo>
                  <a:pt x="0" y="3395670"/>
                </a:lnTo>
                <a:lnTo>
                  <a:pt x="0" y="0"/>
                </a:lnTo>
                <a:close/>
              </a:path>
            </a:pathLst>
          </a:custGeom>
          <a:blipFill>
            <a:blip r:embed="rId5"/>
            <a:stretch>
              <a:fillRect/>
            </a:stretch>
          </a:blipFill>
        </p:spPr>
      </p:sp>
      <p:sp>
        <p:nvSpPr>
          <p:cNvPr id="4" name="Freeform 4"/>
          <p:cNvSpPr/>
          <p:nvPr/>
        </p:nvSpPr>
        <p:spPr>
          <a:xfrm>
            <a:off x="-1219200" y="2629633"/>
            <a:ext cx="6097440" cy="3466253"/>
          </a:xfrm>
          <a:custGeom>
            <a:avLst/>
            <a:gdLst/>
            <a:ahLst/>
            <a:cxnLst/>
            <a:rect l="l" t="t" r="r" b="b"/>
            <a:pathLst>
              <a:path w="6038175" h="3602778">
                <a:moveTo>
                  <a:pt x="0" y="0"/>
                </a:moveTo>
                <a:lnTo>
                  <a:pt x="6038175" y="0"/>
                </a:lnTo>
                <a:lnTo>
                  <a:pt x="6038175" y="3602777"/>
                </a:lnTo>
                <a:lnTo>
                  <a:pt x="0" y="3602777"/>
                </a:lnTo>
                <a:lnTo>
                  <a:pt x="0" y="0"/>
                </a:lnTo>
                <a:close/>
              </a:path>
            </a:pathLst>
          </a:custGeom>
          <a:blipFill>
            <a:blip r:embed="rId6"/>
            <a:stretch>
              <a:fillRect/>
            </a:stretch>
          </a:blipFill>
        </p:spPr>
      </p:sp>
      <p:sp>
        <p:nvSpPr>
          <p:cNvPr id="5" name="Freeform 5"/>
          <p:cNvSpPr/>
          <p:nvPr/>
        </p:nvSpPr>
        <p:spPr>
          <a:xfrm>
            <a:off x="5892979" y="2629633"/>
            <a:ext cx="5815641" cy="3469999"/>
          </a:xfrm>
          <a:custGeom>
            <a:avLst/>
            <a:gdLst/>
            <a:ahLst/>
            <a:cxnLst/>
            <a:rect l="l" t="t" r="r" b="b"/>
            <a:pathLst>
              <a:path w="5815641" h="3469999">
                <a:moveTo>
                  <a:pt x="0" y="0"/>
                </a:moveTo>
                <a:lnTo>
                  <a:pt x="5815641" y="0"/>
                </a:lnTo>
                <a:lnTo>
                  <a:pt x="5815641" y="3469999"/>
                </a:lnTo>
                <a:lnTo>
                  <a:pt x="0" y="3469999"/>
                </a:lnTo>
                <a:lnTo>
                  <a:pt x="0" y="0"/>
                </a:lnTo>
                <a:close/>
              </a:path>
            </a:pathLst>
          </a:custGeom>
          <a:blipFill>
            <a:blip r:embed="rId7"/>
            <a:stretch>
              <a:fillRect/>
            </a:stretch>
          </a:blipFill>
        </p:spPr>
      </p:sp>
      <p:sp>
        <p:nvSpPr>
          <p:cNvPr id="6" name="Freeform 6"/>
          <p:cNvSpPr/>
          <p:nvPr/>
        </p:nvSpPr>
        <p:spPr>
          <a:xfrm>
            <a:off x="-1045531" y="6389148"/>
            <a:ext cx="5809366" cy="3466255"/>
          </a:xfrm>
          <a:custGeom>
            <a:avLst/>
            <a:gdLst/>
            <a:ahLst/>
            <a:cxnLst/>
            <a:rect l="l" t="t" r="r" b="b"/>
            <a:pathLst>
              <a:path w="5809366" h="3466255">
                <a:moveTo>
                  <a:pt x="0" y="0"/>
                </a:moveTo>
                <a:lnTo>
                  <a:pt x="5809366" y="0"/>
                </a:lnTo>
                <a:lnTo>
                  <a:pt x="5809366" y="3466255"/>
                </a:lnTo>
                <a:lnTo>
                  <a:pt x="0" y="3466255"/>
                </a:lnTo>
                <a:lnTo>
                  <a:pt x="0" y="0"/>
                </a:lnTo>
                <a:close/>
              </a:path>
            </a:pathLst>
          </a:custGeom>
          <a:blipFill>
            <a:blip r:embed="rId8"/>
            <a:stretch>
              <a:fillRect/>
            </a:stretch>
          </a:blipFill>
        </p:spPr>
      </p:sp>
      <p:sp>
        <p:nvSpPr>
          <p:cNvPr id="7" name="Freeform 7"/>
          <p:cNvSpPr/>
          <p:nvPr/>
        </p:nvSpPr>
        <p:spPr>
          <a:xfrm>
            <a:off x="2763445" y="6439743"/>
            <a:ext cx="5639775" cy="3365066"/>
          </a:xfrm>
          <a:custGeom>
            <a:avLst/>
            <a:gdLst/>
            <a:ahLst/>
            <a:cxnLst/>
            <a:rect l="l" t="t" r="r" b="b"/>
            <a:pathLst>
              <a:path w="5639775" h="3365066">
                <a:moveTo>
                  <a:pt x="0" y="0"/>
                </a:moveTo>
                <a:lnTo>
                  <a:pt x="5639775" y="0"/>
                </a:lnTo>
                <a:lnTo>
                  <a:pt x="5639775" y="3365066"/>
                </a:lnTo>
                <a:lnTo>
                  <a:pt x="0" y="3365066"/>
                </a:lnTo>
                <a:lnTo>
                  <a:pt x="0" y="0"/>
                </a:lnTo>
                <a:close/>
              </a:path>
            </a:pathLst>
          </a:custGeom>
          <a:blipFill>
            <a:blip r:embed="rId9"/>
            <a:stretch>
              <a:fillRect/>
            </a:stretch>
          </a:blipFill>
        </p:spPr>
      </p:sp>
      <p:sp>
        <p:nvSpPr>
          <p:cNvPr id="8" name="Freeform 8"/>
          <p:cNvSpPr/>
          <p:nvPr/>
        </p:nvSpPr>
        <p:spPr>
          <a:xfrm>
            <a:off x="6248400" y="6439743"/>
            <a:ext cx="5460220" cy="3365066"/>
          </a:xfrm>
          <a:custGeom>
            <a:avLst/>
            <a:gdLst/>
            <a:ahLst/>
            <a:cxnLst/>
            <a:rect l="l" t="t" r="r" b="b"/>
            <a:pathLst>
              <a:path w="5129240" h="3060447">
                <a:moveTo>
                  <a:pt x="0" y="0"/>
                </a:moveTo>
                <a:lnTo>
                  <a:pt x="5129240" y="0"/>
                </a:lnTo>
                <a:lnTo>
                  <a:pt x="5129240" y="3060447"/>
                </a:lnTo>
                <a:lnTo>
                  <a:pt x="0" y="3060447"/>
                </a:lnTo>
                <a:lnTo>
                  <a:pt x="0" y="0"/>
                </a:lnTo>
                <a:close/>
              </a:path>
            </a:pathLst>
          </a:custGeom>
          <a:blipFill>
            <a:blip r:embed="rId10"/>
            <a:stretch>
              <a:fillRect/>
            </a:stretch>
          </a:blipFill>
        </p:spPr>
      </p:sp>
      <p:sp>
        <p:nvSpPr>
          <p:cNvPr id="9" name="TextBox 9"/>
          <p:cNvSpPr txBox="1"/>
          <p:nvPr/>
        </p:nvSpPr>
        <p:spPr>
          <a:xfrm>
            <a:off x="2494937" y="923925"/>
            <a:ext cx="8616594" cy="1007045"/>
          </a:xfrm>
          <a:prstGeom prst="rect">
            <a:avLst/>
          </a:prstGeom>
        </p:spPr>
        <p:txBody>
          <a:bodyPr lIns="0" tIns="0" rIns="0" bIns="0" rtlCol="0" anchor="t">
            <a:spAutoFit/>
          </a:bodyPr>
          <a:lstStyle/>
          <a:p>
            <a:pPr marL="0" lvl="0" indent="0" algn="ctr">
              <a:lnSpc>
                <a:spcPts val="8207"/>
              </a:lnSpc>
              <a:spcBef>
                <a:spcPct val="0"/>
              </a:spcBef>
            </a:pPr>
            <a:r>
              <a:rPr lang="en-US" sz="5947" b="1" spc="315" dirty="0">
                <a:solidFill>
                  <a:srgbClr val="231F20"/>
                </a:solidFill>
                <a:latin typeface="Oswald Bold"/>
                <a:ea typeface="Oswald Bold"/>
                <a:cs typeface="Oswald Bold"/>
                <a:sym typeface="Oswald Bold"/>
              </a:rPr>
              <a:t>MOTION ANALYSIS</a:t>
            </a:r>
          </a:p>
        </p:txBody>
      </p:sp>
      <p:sp>
        <p:nvSpPr>
          <p:cNvPr id="10" name="TextBox 10"/>
          <p:cNvSpPr txBox="1"/>
          <p:nvPr/>
        </p:nvSpPr>
        <p:spPr>
          <a:xfrm>
            <a:off x="11130111" y="3083214"/>
            <a:ext cx="6567380" cy="2721833"/>
          </a:xfrm>
          <a:prstGeom prst="rect">
            <a:avLst/>
          </a:prstGeom>
        </p:spPr>
        <p:txBody>
          <a:bodyPr lIns="0" tIns="0" rIns="0" bIns="0" rtlCol="0" anchor="t">
            <a:spAutoFit/>
          </a:bodyPr>
          <a:lstStyle/>
          <a:p>
            <a:pPr algn="l">
              <a:lnSpc>
                <a:spcPts val="3541"/>
              </a:lnSpc>
            </a:pPr>
            <a:r>
              <a:rPr lang="en-US" sz="2529" b="1">
                <a:solidFill>
                  <a:srgbClr val="231F20"/>
                </a:solidFill>
                <a:latin typeface="DM Sans Bold"/>
                <a:ea typeface="DM Sans Bold"/>
                <a:cs typeface="DM Sans Bold"/>
                <a:sym typeface="DM Sans Bold"/>
              </a:rPr>
              <a:t> (1)  Sideways (Strafing) Motion</a:t>
            </a:r>
          </a:p>
          <a:p>
            <a:pPr algn="l">
              <a:lnSpc>
                <a:spcPts val="3038"/>
              </a:lnSpc>
            </a:pPr>
            <a:endParaRPr lang="en-US" sz="2529" b="1">
              <a:solidFill>
                <a:srgbClr val="231F20"/>
              </a:solidFill>
              <a:latin typeface="DM Sans Bold"/>
              <a:ea typeface="DM Sans Bold"/>
              <a:cs typeface="DM Sans Bold"/>
              <a:sym typeface="DM Sans Bold"/>
            </a:endParaRPr>
          </a:p>
          <a:p>
            <a:pPr algn="l">
              <a:lnSpc>
                <a:spcPts val="3038"/>
              </a:lnSpc>
            </a:pPr>
            <a:r>
              <a:rPr lang="en-US" sz="2170">
                <a:solidFill>
                  <a:srgbClr val="231F20"/>
                </a:solidFill>
                <a:latin typeface="DM Sans"/>
                <a:ea typeface="DM Sans"/>
                <a:cs typeface="DM Sans"/>
                <a:sym typeface="DM Sans"/>
              </a:rPr>
              <a:t> → Diagonal wheels rotate in opposite directions</a:t>
            </a:r>
          </a:p>
          <a:p>
            <a:pPr algn="l">
              <a:lnSpc>
                <a:spcPts val="3038"/>
              </a:lnSpc>
            </a:pPr>
            <a:r>
              <a:rPr lang="en-US" sz="2170">
                <a:solidFill>
                  <a:srgbClr val="231F20"/>
                </a:solidFill>
                <a:latin typeface="DM Sans"/>
                <a:ea typeface="DM Sans"/>
                <a:cs typeface="DM Sans"/>
                <a:sym typeface="DM Sans"/>
              </a:rPr>
              <a:t> → Transverse forces add up, longitudinal forces cancel</a:t>
            </a:r>
          </a:p>
          <a:p>
            <a:pPr algn="l">
              <a:lnSpc>
                <a:spcPts val="3038"/>
              </a:lnSpc>
              <a:spcBef>
                <a:spcPct val="0"/>
              </a:spcBef>
            </a:pPr>
            <a:r>
              <a:rPr lang="en-US" sz="2170">
                <a:solidFill>
                  <a:srgbClr val="231F20"/>
                </a:solidFill>
                <a:latin typeface="DM Sans"/>
                <a:ea typeface="DM Sans"/>
                <a:cs typeface="DM Sans"/>
                <a:sym typeface="DM Sans"/>
              </a:rPr>
              <a:t> → Result: robot moves sideways</a:t>
            </a:r>
          </a:p>
          <a:p>
            <a:pPr algn="l">
              <a:lnSpc>
                <a:spcPts val="3038"/>
              </a:lnSpc>
              <a:spcBef>
                <a:spcPct val="0"/>
              </a:spcBef>
            </a:pPr>
            <a:endParaRPr lang="en-US" sz="2170">
              <a:solidFill>
                <a:srgbClr val="231F20"/>
              </a:solidFill>
              <a:latin typeface="DM Sans"/>
              <a:ea typeface="DM Sans"/>
              <a:cs typeface="DM Sans"/>
              <a:sym typeface="DM Sans"/>
            </a:endParaRPr>
          </a:p>
        </p:txBody>
      </p:sp>
      <p:sp>
        <p:nvSpPr>
          <p:cNvPr id="11" name="TextBox 11"/>
          <p:cNvSpPr txBox="1"/>
          <p:nvPr/>
        </p:nvSpPr>
        <p:spPr>
          <a:xfrm>
            <a:off x="11130111" y="6466087"/>
            <a:ext cx="6556213" cy="3483965"/>
          </a:xfrm>
          <a:prstGeom prst="rect">
            <a:avLst/>
          </a:prstGeom>
        </p:spPr>
        <p:txBody>
          <a:bodyPr lIns="0" tIns="0" rIns="0" bIns="0" rtlCol="0" anchor="t">
            <a:spAutoFit/>
          </a:bodyPr>
          <a:lstStyle/>
          <a:p>
            <a:pPr algn="l">
              <a:lnSpc>
                <a:spcPts val="3541"/>
              </a:lnSpc>
            </a:pPr>
            <a:r>
              <a:rPr lang="en-US" sz="2529" b="1">
                <a:solidFill>
                  <a:srgbClr val="231F20"/>
                </a:solidFill>
                <a:latin typeface="DM Sans Bold"/>
                <a:ea typeface="DM Sans Bold"/>
                <a:cs typeface="DM Sans Bold"/>
                <a:sym typeface="DM Sans Bold"/>
              </a:rPr>
              <a:t> (2)  Stationary Rotation</a:t>
            </a:r>
          </a:p>
          <a:p>
            <a:pPr algn="l">
              <a:lnSpc>
                <a:spcPts val="3033"/>
              </a:lnSpc>
            </a:pPr>
            <a:endParaRPr lang="en-US" sz="2529" b="1">
              <a:solidFill>
                <a:srgbClr val="231F20"/>
              </a:solidFill>
              <a:latin typeface="DM Sans Bold"/>
              <a:ea typeface="DM Sans Bold"/>
              <a:cs typeface="DM Sans Bold"/>
              <a:sym typeface="DM Sans Bold"/>
            </a:endParaRPr>
          </a:p>
          <a:p>
            <a:pPr algn="l">
              <a:lnSpc>
                <a:spcPts val="3033"/>
              </a:lnSpc>
            </a:pPr>
            <a:r>
              <a:rPr lang="en-US" sz="2166">
                <a:solidFill>
                  <a:srgbClr val="231F20"/>
                </a:solidFill>
                <a:latin typeface="DM Sans"/>
                <a:ea typeface="DM Sans"/>
                <a:cs typeface="DM Sans"/>
                <a:sym typeface="DM Sans"/>
              </a:rPr>
              <a:t> → Left wheels rotate in one direction, right wheels      in the opposite</a:t>
            </a:r>
          </a:p>
          <a:p>
            <a:pPr algn="l">
              <a:lnSpc>
                <a:spcPts val="3033"/>
              </a:lnSpc>
              <a:spcBef>
                <a:spcPct val="0"/>
              </a:spcBef>
            </a:pPr>
            <a:r>
              <a:rPr lang="en-US" sz="2166">
                <a:solidFill>
                  <a:srgbClr val="231F20"/>
                </a:solidFill>
                <a:latin typeface="DM Sans"/>
                <a:ea typeface="DM Sans"/>
                <a:cs typeface="DM Sans"/>
                <a:sym typeface="DM Sans"/>
              </a:rPr>
              <a:t> → Longitudinal forces cancel, transverse create torque</a:t>
            </a:r>
          </a:p>
          <a:p>
            <a:pPr algn="l">
              <a:lnSpc>
                <a:spcPts val="3033"/>
              </a:lnSpc>
              <a:spcBef>
                <a:spcPct val="0"/>
              </a:spcBef>
            </a:pPr>
            <a:r>
              <a:rPr lang="en-US" sz="2166">
                <a:solidFill>
                  <a:srgbClr val="231F20"/>
                </a:solidFill>
                <a:latin typeface="DM Sans"/>
                <a:ea typeface="DM Sans"/>
                <a:cs typeface="DM Sans"/>
                <a:sym typeface="DM Sans"/>
              </a:rPr>
              <a:t>→ Result: robot spins in place</a:t>
            </a:r>
          </a:p>
          <a:p>
            <a:pPr algn="l">
              <a:lnSpc>
                <a:spcPts val="3033"/>
              </a:lnSpc>
              <a:spcBef>
                <a:spcPct val="0"/>
              </a:spcBef>
            </a:pPr>
            <a:endParaRPr lang="en-US" sz="2166">
              <a:solidFill>
                <a:srgbClr val="231F20"/>
              </a:solidFill>
              <a:latin typeface="DM Sans"/>
              <a:ea typeface="DM Sans"/>
              <a:cs typeface="DM Sans"/>
              <a:sym typeface="DM Sans"/>
            </a:endParaRPr>
          </a:p>
          <a:p>
            <a:pPr algn="l">
              <a:lnSpc>
                <a:spcPts val="3033"/>
              </a:lnSpc>
              <a:spcBef>
                <a:spcPct val="0"/>
              </a:spcBef>
            </a:pPr>
            <a:endParaRPr lang="en-US" sz="2166">
              <a:solidFill>
                <a:srgbClr val="231F20"/>
              </a:solidFill>
              <a:latin typeface="DM Sans"/>
              <a:ea typeface="DM Sans"/>
              <a:cs typeface="DM Sans"/>
              <a:sym typeface="DM Sans"/>
            </a:endParaRPr>
          </a:p>
        </p:txBody>
      </p:sp>
      <p:sp>
        <p:nvSpPr>
          <p:cNvPr id="12" name="AutoShape 12"/>
          <p:cNvSpPr/>
          <p:nvPr/>
        </p:nvSpPr>
        <p:spPr>
          <a:xfrm>
            <a:off x="4229682" y="2054202"/>
            <a:ext cx="5639775" cy="0"/>
          </a:xfrm>
          <a:prstGeom prst="line">
            <a:avLst/>
          </a:prstGeom>
          <a:ln w="38100" cap="flat">
            <a:solidFill>
              <a:srgbClr val="FF3131"/>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2000" advTm="90379"/>
    </mc:Choice>
    <mc:Fallback xmlns="">
      <p:transition spd="slow" advTm="9037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4200" y="1028700"/>
            <a:ext cx="12245825" cy="6367829"/>
          </a:xfrm>
          <a:custGeom>
            <a:avLst/>
            <a:gdLst/>
            <a:ahLst/>
            <a:cxnLst/>
            <a:rect l="l" t="t" r="r" b="b"/>
            <a:pathLst>
              <a:path w="12245825" h="6367829">
                <a:moveTo>
                  <a:pt x="0" y="0"/>
                </a:moveTo>
                <a:lnTo>
                  <a:pt x="12245825" y="0"/>
                </a:lnTo>
                <a:lnTo>
                  <a:pt x="12245825" y="6367829"/>
                </a:lnTo>
                <a:lnTo>
                  <a:pt x="0" y="6367829"/>
                </a:lnTo>
                <a:lnTo>
                  <a:pt x="0" y="0"/>
                </a:lnTo>
                <a:close/>
              </a:path>
            </a:pathLst>
          </a:custGeom>
          <a:blipFill>
            <a:blip r:embed="rId3"/>
            <a:stretch>
              <a:fillRect/>
            </a:stretch>
          </a:blipFill>
        </p:spPr>
      </p:sp>
      <p:sp>
        <p:nvSpPr>
          <p:cNvPr id="3" name="TextBox 3"/>
          <p:cNvSpPr txBox="1"/>
          <p:nvPr/>
        </p:nvSpPr>
        <p:spPr>
          <a:xfrm>
            <a:off x="2211149" y="8203579"/>
            <a:ext cx="6477000" cy="1200137"/>
          </a:xfrm>
          <a:prstGeom prst="rect">
            <a:avLst/>
          </a:prstGeom>
        </p:spPr>
        <p:txBody>
          <a:bodyPr wrap="square" lIns="0" tIns="0" rIns="0" bIns="0" rtlCol="0" anchor="t">
            <a:spAutoFit/>
          </a:bodyPr>
          <a:lstStyle/>
          <a:p>
            <a:pPr>
              <a:lnSpc>
                <a:spcPts val="3542"/>
              </a:lnSpc>
              <a:spcBef>
                <a:spcPct val="0"/>
              </a:spcBef>
            </a:pPr>
            <a:r>
              <a:rPr lang="en-US" sz="2530" b="1" dirty="0">
                <a:solidFill>
                  <a:srgbClr val="000000"/>
                </a:solidFill>
                <a:latin typeface="DM Sans Bold"/>
                <a:ea typeface="DM Sans Bold"/>
                <a:cs typeface="DM Sans Bold"/>
                <a:sym typeface="DM Sans Bold"/>
              </a:rPr>
              <a:t>Movements to any directions: </a:t>
            </a:r>
          </a:p>
          <a:p>
            <a:pPr>
              <a:lnSpc>
                <a:spcPts val="2982"/>
              </a:lnSpc>
              <a:spcBef>
                <a:spcPct val="0"/>
              </a:spcBef>
            </a:pPr>
            <a:r>
              <a:rPr lang="en-US" sz="2130" b="1" dirty="0">
                <a:solidFill>
                  <a:srgbClr val="000000"/>
                </a:solidFill>
                <a:latin typeface="DM Sans Bold"/>
                <a:ea typeface="DM Sans Bold"/>
                <a:cs typeface="DM Sans Bold"/>
                <a:sym typeface="DM Sans Bold"/>
              </a:rPr>
              <a:t>blue:</a:t>
            </a:r>
            <a:r>
              <a:rPr lang="en-US" sz="2130" dirty="0">
                <a:solidFill>
                  <a:srgbClr val="000000"/>
                </a:solidFill>
                <a:latin typeface="DM Sans"/>
                <a:ea typeface="DM Sans"/>
                <a:cs typeface="DM Sans"/>
                <a:sym typeface="DM Sans"/>
              </a:rPr>
              <a:t> wheel drive direction </a:t>
            </a:r>
          </a:p>
          <a:p>
            <a:pPr>
              <a:lnSpc>
                <a:spcPts val="2982"/>
              </a:lnSpc>
              <a:spcBef>
                <a:spcPct val="0"/>
              </a:spcBef>
            </a:pPr>
            <a:r>
              <a:rPr lang="en-US" sz="2130" b="1" dirty="0">
                <a:solidFill>
                  <a:srgbClr val="000000"/>
                </a:solidFill>
                <a:latin typeface="DM Sans Bold"/>
                <a:ea typeface="DM Sans Bold"/>
                <a:cs typeface="DM Sans Bold"/>
                <a:sym typeface="DM Sans Bold"/>
              </a:rPr>
              <a:t>red: </a:t>
            </a:r>
            <a:r>
              <a:rPr lang="en-US" sz="2130" dirty="0">
                <a:solidFill>
                  <a:srgbClr val="000000"/>
                </a:solidFill>
                <a:latin typeface="DM Sans"/>
                <a:ea typeface="DM Sans"/>
                <a:cs typeface="DM Sans"/>
                <a:sym typeface="DM Sans"/>
              </a:rPr>
              <a:t>vehicle moving direction</a:t>
            </a:r>
          </a:p>
        </p:txBody>
      </p:sp>
      <p:sp>
        <p:nvSpPr>
          <p:cNvPr id="4" name="TextBox 4"/>
          <p:cNvSpPr txBox="1"/>
          <p:nvPr/>
        </p:nvSpPr>
        <p:spPr>
          <a:xfrm>
            <a:off x="7773749" y="8267700"/>
            <a:ext cx="3315913" cy="1136017"/>
          </a:xfrm>
          <a:prstGeom prst="rect">
            <a:avLst/>
          </a:prstGeom>
        </p:spPr>
        <p:txBody>
          <a:bodyPr wrap="square" lIns="0" tIns="0" rIns="0" bIns="0" rtlCol="0" anchor="t">
            <a:spAutoFit/>
          </a:bodyPr>
          <a:lstStyle/>
          <a:p>
            <a:pPr algn="l">
              <a:lnSpc>
                <a:spcPts val="2982"/>
              </a:lnSpc>
              <a:spcBef>
                <a:spcPct val="0"/>
              </a:spcBef>
            </a:pPr>
            <a:r>
              <a:rPr lang="en-US" sz="2130" b="1" dirty="0">
                <a:solidFill>
                  <a:srgbClr val="000000"/>
                </a:solidFill>
                <a:latin typeface="DM Sans Bold"/>
                <a:ea typeface="DM Sans Bold"/>
                <a:cs typeface="DM Sans Bold"/>
                <a:sym typeface="DM Sans Bold"/>
              </a:rPr>
              <a:t>a) </a:t>
            </a:r>
            <a:r>
              <a:rPr lang="en-US" sz="2130" dirty="0">
                <a:solidFill>
                  <a:srgbClr val="000000"/>
                </a:solidFill>
                <a:latin typeface="DM Sans"/>
                <a:ea typeface="DM Sans"/>
                <a:cs typeface="DM Sans"/>
                <a:sym typeface="DM Sans"/>
              </a:rPr>
              <a:t>Moving straight ahead</a:t>
            </a:r>
          </a:p>
          <a:p>
            <a:pPr algn="l">
              <a:lnSpc>
                <a:spcPts val="2982"/>
              </a:lnSpc>
              <a:spcBef>
                <a:spcPct val="0"/>
              </a:spcBef>
            </a:pPr>
            <a:r>
              <a:rPr lang="en-US" sz="2130" b="1" dirty="0">
                <a:solidFill>
                  <a:srgbClr val="000000"/>
                </a:solidFill>
                <a:latin typeface="DM Sans Bold"/>
                <a:ea typeface="DM Sans Bold"/>
                <a:cs typeface="DM Sans Bold"/>
                <a:sym typeface="DM Sans Bold"/>
              </a:rPr>
              <a:t>b) </a:t>
            </a:r>
            <a:r>
              <a:rPr lang="en-US" sz="2130" dirty="0">
                <a:solidFill>
                  <a:srgbClr val="000000"/>
                </a:solidFill>
                <a:latin typeface="DM Sans"/>
                <a:ea typeface="DM Sans"/>
                <a:cs typeface="DM Sans"/>
                <a:sym typeface="DM Sans"/>
              </a:rPr>
              <a:t>Moving sideways</a:t>
            </a:r>
          </a:p>
          <a:p>
            <a:pPr algn="l">
              <a:lnSpc>
                <a:spcPts val="2982"/>
              </a:lnSpc>
              <a:spcBef>
                <a:spcPct val="0"/>
              </a:spcBef>
            </a:pPr>
            <a:r>
              <a:rPr lang="en-US" sz="2130" b="1" dirty="0">
                <a:solidFill>
                  <a:srgbClr val="000000"/>
                </a:solidFill>
                <a:latin typeface="DM Sans Bold"/>
                <a:ea typeface="DM Sans Bold"/>
                <a:cs typeface="DM Sans Bold"/>
                <a:sym typeface="DM Sans Bold"/>
              </a:rPr>
              <a:t>c)</a:t>
            </a:r>
            <a:r>
              <a:rPr lang="en-US" sz="2130" dirty="0">
                <a:solidFill>
                  <a:srgbClr val="000000"/>
                </a:solidFill>
                <a:latin typeface="DM Sans"/>
                <a:ea typeface="DM Sans"/>
                <a:cs typeface="DM Sans"/>
                <a:sym typeface="DM Sans"/>
              </a:rPr>
              <a:t> Moving diagonally</a:t>
            </a:r>
          </a:p>
        </p:txBody>
      </p:sp>
      <p:sp>
        <p:nvSpPr>
          <p:cNvPr id="5" name="TextBox 5"/>
          <p:cNvSpPr txBox="1"/>
          <p:nvPr/>
        </p:nvSpPr>
        <p:spPr>
          <a:xfrm>
            <a:off x="11431349" y="8267699"/>
            <a:ext cx="6019800" cy="1136017"/>
          </a:xfrm>
          <a:prstGeom prst="rect">
            <a:avLst/>
          </a:prstGeom>
        </p:spPr>
        <p:txBody>
          <a:bodyPr wrap="square" lIns="0" tIns="0" rIns="0" bIns="0" rtlCol="0" anchor="t">
            <a:spAutoFit/>
          </a:bodyPr>
          <a:lstStyle/>
          <a:p>
            <a:pPr algn="l">
              <a:lnSpc>
                <a:spcPts val="2982"/>
              </a:lnSpc>
              <a:spcBef>
                <a:spcPct val="0"/>
              </a:spcBef>
            </a:pPr>
            <a:r>
              <a:rPr lang="en-US" sz="2130" b="1" dirty="0">
                <a:solidFill>
                  <a:srgbClr val="000000"/>
                </a:solidFill>
                <a:latin typeface="DM Sans Bold"/>
                <a:ea typeface="DM Sans Bold"/>
                <a:cs typeface="DM Sans Bold"/>
                <a:sym typeface="DM Sans Bold"/>
              </a:rPr>
              <a:t>d)</a:t>
            </a:r>
            <a:r>
              <a:rPr lang="en-US" sz="2130" dirty="0">
                <a:solidFill>
                  <a:srgbClr val="000000"/>
                </a:solidFill>
                <a:latin typeface="DM Sans"/>
                <a:ea typeface="DM Sans"/>
                <a:cs typeface="DM Sans"/>
                <a:sym typeface="DM Sans"/>
              </a:rPr>
              <a:t> Moving around a bend</a:t>
            </a:r>
          </a:p>
          <a:p>
            <a:pPr algn="l">
              <a:lnSpc>
                <a:spcPts val="2982"/>
              </a:lnSpc>
              <a:spcBef>
                <a:spcPct val="0"/>
              </a:spcBef>
            </a:pPr>
            <a:r>
              <a:rPr lang="en-US" sz="2130" b="1" dirty="0">
                <a:solidFill>
                  <a:srgbClr val="000000"/>
                </a:solidFill>
                <a:latin typeface="DM Sans Bold"/>
                <a:ea typeface="DM Sans Bold"/>
                <a:cs typeface="DM Sans Bold"/>
                <a:sym typeface="DM Sans Bold"/>
              </a:rPr>
              <a:t>e)</a:t>
            </a:r>
            <a:r>
              <a:rPr lang="en-US" sz="2130" dirty="0">
                <a:solidFill>
                  <a:srgbClr val="000000"/>
                </a:solidFill>
                <a:latin typeface="DM Sans"/>
                <a:ea typeface="DM Sans"/>
                <a:cs typeface="DM Sans"/>
                <a:sym typeface="DM Sans"/>
              </a:rPr>
              <a:t> Rotation</a:t>
            </a:r>
          </a:p>
          <a:p>
            <a:pPr algn="l">
              <a:lnSpc>
                <a:spcPts val="2982"/>
              </a:lnSpc>
              <a:spcBef>
                <a:spcPct val="0"/>
              </a:spcBef>
            </a:pPr>
            <a:r>
              <a:rPr lang="en-US" sz="2130" b="1" dirty="0">
                <a:solidFill>
                  <a:srgbClr val="000000"/>
                </a:solidFill>
                <a:latin typeface="DM Sans Bold"/>
                <a:ea typeface="DM Sans Bold"/>
                <a:cs typeface="DM Sans Bold"/>
                <a:sym typeface="DM Sans Bold"/>
              </a:rPr>
              <a:t>f)</a:t>
            </a:r>
            <a:r>
              <a:rPr lang="en-US" sz="2130" dirty="0">
                <a:solidFill>
                  <a:srgbClr val="000000"/>
                </a:solidFill>
                <a:latin typeface="DM Sans"/>
                <a:ea typeface="DM Sans"/>
                <a:cs typeface="DM Sans"/>
                <a:sym typeface="DM Sans"/>
              </a:rPr>
              <a:t> Rotation around the central point of one axle</a:t>
            </a:r>
          </a:p>
        </p:txBody>
      </p:sp>
    </p:spTree>
  </p:cSld>
  <p:clrMapOvr>
    <a:masterClrMapping/>
  </p:clrMapOvr>
  <mc:AlternateContent xmlns:mc="http://schemas.openxmlformats.org/markup-compatibility/2006" xmlns:p14="http://schemas.microsoft.com/office/powerpoint/2010/main">
    <mc:Choice Requires="p14">
      <p:transition spd="slow" p14:dur="2000" advTm="34583"/>
    </mc:Choice>
    <mc:Fallback xmlns="">
      <p:transition spd="slow" advTm="3458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ording 2025-04-15 111801">
            <a:hlinkClick r:id="" action="ppaction://media"/>
            <a:extLst>
              <a:ext uri="{FF2B5EF4-FFF2-40B4-BE49-F238E27FC236}">
                <a16:creationId xmlns:a16="http://schemas.microsoft.com/office/drawing/2014/main" id="{0C3240CF-271C-8FBB-BF55-DD7C640FEF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09700" y="2019300"/>
            <a:ext cx="15468600" cy="7479483"/>
          </a:xfrm>
          <a:prstGeom prst="rect">
            <a:avLst/>
          </a:prstGeom>
        </p:spPr>
      </p:pic>
      <p:sp>
        <p:nvSpPr>
          <p:cNvPr id="3" name="TextBox 9">
            <a:extLst>
              <a:ext uri="{FF2B5EF4-FFF2-40B4-BE49-F238E27FC236}">
                <a16:creationId xmlns:a16="http://schemas.microsoft.com/office/drawing/2014/main" id="{95C51EA1-949D-342D-2F14-0C81A0A4854F}"/>
              </a:ext>
            </a:extLst>
          </p:cNvPr>
          <p:cNvSpPr txBox="1"/>
          <p:nvPr/>
        </p:nvSpPr>
        <p:spPr>
          <a:xfrm>
            <a:off x="7391400" y="543962"/>
            <a:ext cx="8616594" cy="967124"/>
          </a:xfrm>
          <a:prstGeom prst="rect">
            <a:avLst/>
          </a:prstGeom>
        </p:spPr>
        <p:txBody>
          <a:bodyPr lIns="0" tIns="0" rIns="0" bIns="0" rtlCol="0" anchor="t">
            <a:spAutoFit/>
          </a:bodyPr>
          <a:lstStyle/>
          <a:p>
            <a:pPr marL="0" lvl="0" indent="0" algn="ctr">
              <a:lnSpc>
                <a:spcPts val="8207"/>
              </a:lnSpc>
              <a:spcBef>
                <a:spcPct val="0"/>
              </a:spcBef>
            </a:pPr>
            <a:r>
              <a:rPr lang="en-US" sz="5947" b="1" spc="315" dirty="0">
                <a:solidFill>
                  <a:srgbClr val="231F20"/>
                </a:solidFill>
                <a:latin typeface="Oswald Bold"/>
                <a:ea typeface="Oswald Bold"/>
                <a:cs typeface="Oswald Bold"/>
                <a:sym typeface="Oswald Bold"/>
              </a:rPr>
              <a:t>MOTION STUDY</a:t>
            </a:r>
          </a:p>
        </p:txBody>
      </p:sp>
      <p:sp>
        <p:nvSpPr>
          <p:cNvPr id="4" name="AutoShape 12">
            <a:extLst>
              <a:ext uri="{FF2B5EF4-FFF2-40B4-BE49-F238E27FC236}">
                <a16:creationId xmlns:a16="http://schemas.microsoft.com/office/drawing/2014/main" id="{4BF78FA6-6EA2-A1F0-2A64-A4B324EC4D3E}"/>
              </a:ext>
            </a:extLst>
          </p:cNvPr>
          <p:cNvSpPr/>
          <p:nvPr/>
        </p:nvSpPr>
        <p:spPr>
          <a:xfrm>
            <a:off x="9144000" y="1562100"/>
            <a:ext cx="5639775" cy="0"/>
          </a:xfrm>
          <a:prstGeom prst="line">
            <a:avLst/>
          </a:prstGeom>
          <a:ln w="38100" cap="flat">
            <a:solidFill>
              <a:srgbClr val="FF3131"/>
            </a:solidFill>
            <a:prstDash val="solid"/>
            <a:headEnd type="none" w="sm" len="sm"/>
            <a:tailEnd type="none" w="sm" len="sm"/>
          </a:ln>
        </p:spPr>
      </p:sp>
      <p:sp>
        <p:nvSpPr>
          <p:cNvPr id="7" name="TextBox 6">
            <a:extLst>
              <a:ext uri="{FF2B5EF4-FFF2-40B4-BE49-F238E27FC236}">
                <a16:creationId xmlns:a16="http://schemas.microsoft.com/office/drawing/2014/main" id="{DE9B1FE8-037B-F446-87BD-AE5AEA719439}"/>
              </a:ext>
            </a:extLst>
          </p:cNvPr>
          <p:cNvSpPr txBox="1"/>
          <p:nvPr/>
        </p:nvSpPr>
        <p:spPr>
          <a:xfrm>
            <a:off x="10058400" y="9653885"/>
            <a:ext cx="6647974" cy="369332"/>
          </a:xfrm>
          <a:prstGeom prst="rect">
            <a:avLst/>
          </a:prstGeom>
          <a:noFill/>
        </p:spPr>
        <p:txBody>
          <a:bodyPr wrap="none" rtlCol="0">
            <a:spAutoFit/>
          </a:bodyPr>
          <a:lstStyle/>
          <a:p>
            <a:r>
              <a:rPr lang="en-US" sz="1800" dirty="0">
                <a:solidFill>
                  <a:srgbClr val="2D3E60"/>
                </a:solidFill>
                <a:latin typeface="Canva Sans"/>
                <a:ea typeface="Canva Sans"/>
                <a:cs typeface="Canva Sans"/>
                <a:sym typeface="Canva Sans"/>
              </a:rPr>
              <a:t> *All designs and simulations were done using FUSION360.</a:t>
            </a:r>
            <a:endParaRPr lang="en-IN" dirty="0"/>
          </a:p>
        </p:txBody>
      </p:sp>
    </p:spTree>
    <p:extLst>
      <p:ext uri="{BB962C8B-B14F-4D97-AF65-F5344CB8AC3E}">
        <p14:creationId xmlns:p14="http://schemas.microsoft.com/office/powerpoint/2010/main" val="994306622"/>
      </p:ext>
    </p:extLst>
  </p:cSld>
  <p:clrMapOvr>
    <a:masterClrMapping/>
  </p:clrMapOvr>
  <mc:AlternateContent xmlns:mc="http://schemas.openxmlformats.org/markup-compatibility/2006" xmlns:p14="http://schemas.microsoft.com/office/powerpoint/2010/main">
    <mc:Choice Requires="p14">
      <p:transition spd="slow" p14:dur="2000" advTm="25977"/>
    </mc:Choice>
    <mc:Fallback xmlns="">
      <p:transition spd="slow" advTm="259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12383" objId="2"/>
        <p14:triggerEvt type="onClick" time="12384" objId="2"/>
        <p14:stopEvt time="25977" objId="2"/>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66957" y="2561514"/>
            <a:ext cx="0" cy="6497785"/>
          </a:xfrm>
          <a:prstGeom prst="line">
            <a:avLst/>
          </a:prstGeom>
          <a:ln w="47625" cap="flat">
            <a:solidFill>
              <a:srgbClr val="000000"/>
            </a:solidFill>
            <a:prstDash val="sysDash"/>
            <a:headEnd type="none" w="sm" len="sm"/>
            <a:tailEnd type="none" w="sm" len="sm"/>
          </a:ln>
        </p:spPr>
      </p:sp>
      <p:sp>
        <p:nvSpPr>
          <p:cNvPr id="3" name="TextBox 3"/>
          <p:cNvSpPr txBox="1"/>
          <p:nvPr/>
        </p:nvSpPr>
        <p:spPr>
          <a:xfrm>
            <a:off x="-548973" y="676265"/>
            <a:ext cx="19385945" cy="1885249"/>
          </a:xfrm>
          <a:prstGeom prst="rect">
            <a:avLst/>
          </a:prstGeom>
        </p:spPr>
        <p:txBody>
          <a:bodyPr lIns="0" tIns="0" rIns="0" bIns="0" rtlCol="0" anchor="t">
            <a:spAutoFit/>
          </a:bodyPr>
          <a:lstStyle/>
          <a:p>
            <a:pPr algn="ctr">
              <a:lnSpc>
                <a:spcPts val="7517"/>
              </a:lnSpc>
            </a:pPr>
            <a:r>
              <a:rPr lang="en-US" sz="5447" b="1" spc="288">
                <a:solidFill>
                  <a:srgbClr val="231F20"/>
                </a:solidFill>
                <a:latin typeface="Oswald Bold"/>
                <a:ea typeface="Oswald Bold"/>
                <a:cs typeface="Oswald Bold"/>
                <a:sym typeface="Oswald Bold"/>
              </a:rPr>
              <a:t>WHY MECANUM WHEELS ROCK (AND WHEN THEY DON'T)</a:t>
            </a:r>
          </a:p>
          <a:p>
            <a:pPr marL="0" lvl="0" indent="0" algn="ctr">
              <a:lnSpc>
                <a:spcPts val="7517"/>
              </a:lnSpc>
              <a:spcBef>
                <a:spcPct val="0"/>
              </a:spcBef>
            </a:pPr>
            <a:endParaRPr lang="en-US" sz="5447" b="1" spc="288">
              <a:solidFill>
                <a:srgbClr val="231F20"/>
              </a:solidFill>
              <a:latin typeface="Oswald Bold"/>
              <a:ea typeface="Oswald Bold"/>
              <a:cs typeface="Oswald Bold"/>
              <a:sym typeface="Oswald Bold"/>
            </a:endParaRPr>
          </a:p>
        </p:txBody>
      </p:sp>
      <p:sp>
        <p:nvSpPr>
          <p:cNvPr id="4" name="TextBox 4"/>
          <p:cNvSpPr txBox="1"/>
          <p:nvPr/>
        </p:nvSpPr>
        <p:spPr>
          <a:xfrm>
            <a:off x="1226103" y="3641692"/>
            <a:ext cx="6338396" cy="5458452"/>
          </a:xfrm>
          <a:prstGeom prst="rect">
            <a:avLst/>
          </a:prstGeom>
        </p:spPr>
        <p:txBody>
          <a:bodyPr lIns="0" tIns="0" rIns="0" bIns="0" rtlCol="0" anchor="t">
            <a:spAutoFit/>
          </a:bodyPr>
          <a:lstStyle/>
          <a:p>
            <a:pPr marL="475099" lvl="1" indent="-237550" algn="l">
              <a:lnSpc>
                <a:spcPts val="3080"/>
              </a:lnSpc>
              <a:buFont typeface="Arial"/>
              <a:buChar char="•"/>
            </a:pPr>
            <a:r>
              <a:rPr lang="en-US" sz="2200">
                <a:solidFill>
                  <a:srgbClr val="000000"/>
                </a:solidFill>
                <a:latin typeface="DM Sans"/>
                <a:ea typeface="DM Sans"/>
                <a:cs typeface="DM Sans"/>
                <a:sym typeface="DM Sans"/>
              </a:rPr>
              <a:t>Compact: Easy to fit into tight designs.</a:t>
            </a:r>
          </a:p>
          <a:p>
            <a:pPr algn="l">
              <a:lnSpc>
                <a:spcPts val="3080"/>
              </a:lnSpc>
            </a:pPr>
            <a:endParaRPr lang="en-US" sz="2200">
              <a:solidFill>
                <a:srgbClr val="000000"/>
              </a:solidFill>
              <a:latin typeface="DM Sans"/>
              <a:ea typeface="DM Sans"/>
              <a:cs typeface="DM Sans"/>
              <a:sym typeface="DM Sans"/>
            </a:endParaRPr>
          </a:p>
          <a:p>
            <a:pPr marL="475099" lvl="1" indent="-237550" algn="l">
              <a:lnSpc>
                <a:spcPts val="3080"/>
              </a:lnSpc>
              <a:spcBef>
                <a:spcPct val="0"/>
              </a:spcBef>
              <a:buFont typeface="Arial"/>
              <a:buChar char="•"/>
            </a:pPr>
            <a:r>
              <a:rPr lang="en-US" sz="2200">
                <a:solidFill>
                  <a:srgbClr val="000000"/>
                </a:solidFill>
                <a:latin typeface="DM Sans"/>
                <a:ea typeface="DM Sans"/>
                <a:cs typeface="DM Sans"/>
                <a:sym typeface="DM Sans"/>
              </a:rPr>
              <a:t> High Load Capacity: Can carry serious weight.</a:t>
            </a:r>
          </a:p>
          <a:p>
            <a:pPr algn="l">
              <a:lnSpc>
                <a:spcPts val="3080"/>
              </a:lnSpc>
              <a:spcBef>
                <a:spcPct val="0"/>
              </a:spcBef>
            </a:pPr>
            <a:endParaRPr lang="en-US" sz="2200">
              <a:solidFill>
                <a:srgbClr val="000000"/>
              </a:solidFill>
              <a:latin typeface="DM Sans"/>
              <a:ea typeface="DM Sans"/>
              <a:cs typeface="DM Sans"/>
              <a:sym typeface="DM Sans"/>
            </a:endParaRPr>
          </a:p>
          <a:p>
            <a:pPr marL="475099" lvl="1" indent="-237550" algn="l">
              <a:lnSpc>
                <a:spcPts val="3080"/>
              </a:lnSpc>
              <a:spcBef>
                <a:spcPct val="0"/>
              </a:spcBef>
              <a:buFont typeface="Arial"/>
              <a:buChar char="•"/>
            </a:pPr>
            <a:r>
              <a:rPr lang="en-US" sz="2200">
                <a:solidFill>
                  <a:srgbClr val="000000"/>
                </a:solidFill>
                <a:latin typeface="DM Sans"/>
                <a:ea typeface="DM Sans"/>
                <a:cs typeface="DM Sans"/>
                <a:sym typeface="DM Sans"/>
              </a:rPr>
              <a:t> Simple to Control: Makes omnidirectional motion feel like a game.</a:t>
            </a:r>
          </a:p>
          <a:p>
            <a:pPr algn="l">
              <a:lnSpc>
                <a:spcPts val="3080"/>
              </a:lnSpc>
              <a:spcBef>
                <a:spcPct val="0"/>
              </a:spcBef>
            </a:pPr>
            <a:endParaRPr lang="en-US" sz="2200">
              <a:solidFill>
                <a:srgbClr val="000000"/>
              </a:solidFill>
              <a:latin typeface="DM Sans"/>
              <a:ea typeface="DM Sans"/>
              <a:cs typeface="DM Sans"/>
              <a:sym typeface="DM Sans"/>
            </a:endParaRPr>
          </a:p>
          <a:p>
            <a:pPr marL="475099" lvl="1" indent="-237550" algn="l">
              <a:lnSpc>
                <a:spcPts val="3080"/>
              </a:lnSpc>
              <a:spcBef>
                <a:spcPct val="0"/>
              </a:spcBef>
              <a:buFont typeface="Arial"/>
              <a:buChar char="•"/>
            </a:pPr>
            <a:r>
              <a:rPr lang="en-US" sz="2200">
                <a:solidFill>
                  <a:srgbClr val="000000"/>
                </a:solidFill>
                <a:latin typeface="DM Sans"/>
                <a:ea typeface="DM Sans"/>
                <a:cs typeface="DM Sans"/>
                <a:sym typeface="DM Sans"/>
              </a:rPr>
              <a:t> Low-Speed Precision: Great for controlled, careful movement.</a:t>
            </a:r>
          </a:p>
          <a:p>
            <a:pPr algn="l">
              <a:lnSpc>
                <a:spcPts val="3080"/>
              </a:lnSpc>
              <a:spcBef>
                <a:spcPct val="0"/>
              </a:spcBef>
            </a:pPr>
            <a:endParaRPr lang="en-US" sz="2200">
              <a:solidFill>
                <a:srgbClr val="000000"/>
              </a:solidFill>
              <a:latin typeface="DM Sans"/>
              <a:ea typeface="DM Sans"/>
              <a:cs typeface="DM Sans"/>
              <a:sym typeface="DM Sans"/>
            </a:endParaRPr>
          </a:p>
          <a:p>
            <a:pPr marL="475099" lvl="1" indent="-237550" algn="l">
              <a:lnSpc>
                <a:spcPts val="3080"/>
              </a:lnSpc>
              <a:spcBef>
                <a:spcPct val="0"/>
              </a:spcBef>
              <a:buFont typeface="Arial"/>
              <a:buChar char="•"/>
            </a:pPr>
            <a:r>
              <a:rPr lang="en-US" sz="2200">
                <a:solidFill>
                  <a:srgbClr val="000000"/>
                </a:solidFill>
                <a:latin typeface="DM Sans"/>
                <a:ea typeface="DM Sans"/>
                <a:cs typeface="DM Sans"/>
                <a:sym typeface="DM Sans"/>
              </a:rPr>
              <a:t> Modular: Work well in robot chassis and mobile platforms.</a:t>
            </a:r>
          </a:p>
          <a:p>
            <a:pPr algn="l">
              <a:lnSpc>
                <a:spcPts val="3080"/>
              </a:lnSpc>
              <a:spcBef>
                <a:spcPct val="0"/>
              </a:spcBef>
            </a:pPr>
            <a:endParaRPr lang="en-US" sz="2200">
              <a:solidFill>
                <a:srgbClr val="000000"/>
              </a:solidFill>
              <a:latin typeface="DM Sans"/>
              <a:ea typeface="DM Sans"/>
              <a:cs typeface="DM Sans"/>
              <a:sym typeface="DM Sans"/>
            </a:endParaRPr>
          </a:p>
        </p:txBody>
      </p:sp>
      <p:sp>
        <p:nvSpPr>
          <p:cNvPr id="5" name="TextBox 5"/>
          <p:cNvSpPr txBox="1"/>
          <p:nvPr/>
        </p:nvSpPr>
        <p:spPr>
          <a:xfrm>
            <a:off x="8775632" y="3641692"/>
            <a:ext cx="6407658" cy="4677492"/>
          </a:xfrm>
          <a:prstGeom prst="rect">
            <a:avLst/>
          </a:prstGeom>
        </p:spPr>
        <p:txBody>
          <a:bodyPr lIns="0" tIns="0" rIns="0" bIns="0" rtlCol="0" anchor="t">
            <a:spAutoFit/>
          </a:bodyPr>
          <a:lstStyle/>
          <a:p>
            <a:pPr marL="475099" lvl="1" indent="-237550" algn="l">
              <a:lnSpc>
                <a:spcPts val="3080"/>
              </a:lnSpc>
              <a:buFont typeface="Arial"/>
              <a:buChar char="•"/>
            </a:pPr>
            <a:r>
              <a:rPr lang="en-US" sz="2200">
                <a:solidFill>
                  <a:srgbClr val="000000"/>
                </a:solidFill>
                <a:latin typeface="DM Sans"/>
                <a:ea typeface="DM Sans"/>
                <a:cs typeface="DM Sans"/>
                <a:sym typeface="DM Sans"/>
              </a:rPr>
              <a:t> Discontinuous Contact: Not always smooth rolling.</a:t>
            </a:r>
          </a:p>
          <a:p>
            <a:pPr algn="l">
              <a:lnSpc>
                <a:spcPts val="3080"/>
              </a:lnSpc>
            </a:pPr>
            <a:endParaRPr lang="en-US" sz="2200">
              <a:solidFill>
                <a:srgbClr val="000000"/>
              </a:solidFill>
              <a:latin typeface="DM Sans"/>
              <a:ea typeface="DM Sans"/>
              <a:cs typeface="DM Sans"/>
              <a:sym typeface="DM Sans"/>
            </a:endParaRPr>
          </a:p>
          <a:p>
            <a:pPr marL="475099" lvl="1" indent="-237550" algn="l">
              <a:lnSpc>
                <a:spcPts val="3080"/>
              </a:lnSpc>
              <a:buFont typeface="Arial"/>
              <a:buChar char="•"/>
            </a:pPr>
            <a:r>
              <a:rPr lang="en-US" sz="2200">
                <a:solidFill>
                  <a:srgbClr val="000000"/>
                </a:solidFill>
                <a:latin typeface="DM Sans"/>
                <a:ea typeface="DM Sans"/>
                <a:cs typeface="DM Sans"/>
                <a:sym typeface="DM Sans"/>
              </a:rPr>
              <a:t> Tricky Terrains: Sensitive to bumps and uneven surfaces.</a:t>
            </a:r>
          </a:p>
          <a:p>
            <a:pPr algn="l">
              <a:lnSpc>
                <a:spcPts val="3080"/>
              </a:lnSpc>
            </a:pPr>
            <a:endParaRPr lang="en-US" sz="2200">
              <a:solidFill>
                <a:srgbClr val="000000"/>
              </a:solidFill>
              <a:latin typeface="DM Sans"/>
              <a:ea typeface="DM Sans"/>
              <a:cs typeface="DM Sans"/>
              <a:sym typeface="DM Sans"/>
            </a:endParaRPr>
          </a:p>
          <a:p>
            <a:pPr marL="475099" lvl="1" indent="-237550" algn="l">
              <a:lnSpc>
                <a:spcPts val="3080"/>
              </a:lnSpc>
              <a:spcBef>
                <a:spcPct val="0"/>
              </a:spcBef>
              <a:buFont typeface="Arial"/>
              <a:buChar char="•"/>
            </a:pPr>
            <a:r>
              <a:rPr lang="en-US" sz="2200">
                <a:solidFill>
                  <a:srgbClr val="000000"/>
                </a:solidFill>
                <a:latin typeface="DM Sans"/>
                <a:ea typeface="DM Sans"/>
                <a:cs typeface="DM Sans"/>
                <a:sym typeface="DM Sans"/>
              </a:rPr>
              <a:t> Complex Design: Angled rollers = more parts, more planning.</a:t>
            </a:r>
          </a:p>
          <a:p>
            <a:pPr algn="l">
              <a:lnSpc>
                <a:spcPts val="3080"/>
              </a:lnSpc>
              <a:spcBef>
                <a:spcPct val="0"/>
              </a:spcBef>
            </a:pPr>
            <a:endParaRPr lang="en-US" sz="2200">
              <a:solidFill>
                <a:srgbClr val="000000"/>
              </a:solidFill>
              <a:latin typeface="DM Sans"/>
              <a:ea typeface="DM Sans"/>
              <a:cs typeface="DM Sans"/>
              <a:sym typeface="DM Sans"/>
            </a:endParaRPr>
          </a:p>
          <a:p>
            <a:pPr marL="475099" lvl="1" indent="-237550" algn="l">
              <a:lnSpc>
                <a:spcPts val="3080"/>
              </a:lnSpc>
              <a:spcBef>
                <a:spcPct val="0"/>
              </a:spcBef>
              <a:buFont typeface="Arial"/>
              <a:buChar char="•"/>
            </a:pPr>
            <a:r>
              <a:rPr lang="en-US" sz="2200">
                <a:solidFill>
                  <a:srgbClr val="000000"/>
                </a:solidFill>
                <a:latin typeface="DM Sans"/>
                <a:ea typeface="DM Sans"/>
                <a:cs typeface="DM Sans"/>
                <a:sym typeface="DM Sans"/>
              </a:rPr>
              <a:t> Low Pushing Power Diagonally: Not ideal for heavy-duty diagonal moves.</a:t>
            </a:r>
          </a:p>
          <a:p>
            <a:pPr algn="l">
              <a:lnSpc>
                <a:spcPts val="3080"/>
              </a:lnSpc>
              <a:spcBef>
                <a:spcPct val="0"/>
              </a:spcBef>
            </a:pPr>
            <a:endParaRPr lang="en-US" sz="2200">
              <a:solidFill>
                <a:srgbClr val="000000"/>
              </a:solidFill>
              <a:latin typeface="DM Sans"/>
              <a:ea typeface="DM Sans"/>
              <a:cs typeface="DM Sans"/>
              <a:sym typeface="DM Sans"/>
            </a:endParaRPr>
          </a:p>
        </p:txBody>
      </p:sp>
      <p:sp>
        <p:nvSpPr>
          <p:cNvPr id="6" name="TextBox 6"/>
          <p:cNvSpPr txBox="1"/>
          <p:nvPr/>
        </p:nvSpPr>
        <p:spPr>
          <a:xfrm>
            <a:off x="8778219" y="2590460"/>
            <a:ext cx="6407658" cy="505798"/>
          </a:xfrm>
          <a:prstGeom prst="rect">
            <a:avLst/>
          </a:prstGeom>
        </p:spPr>
        <p:txBody>
          <a:bodyPr lIns="0" tIns="0" rIns="0" bIns="0" rtlCol="0" anchor="t">
            <a:spAutoFit/>
          </a:bodyPr>
          <a:lstStyle/>
          <a:p>
            <a:pPr algn="ctr">
              <a:lnSpc>
                <a:spcPts val="4148"/>
              </a:lnSpc>
              <a:spcBef>
                <a:spcPct val="0"/>
              </a:spcBef>
            </a:pPr>
            <a:r>
              <a:rPr lang="en-US" sz="2963" b="1">
                <a:solidFill>
                  <a:srgbClr val="000000"/>
                </a:solidFill>
                <a:latin typeface="DM Sans Bold"/>
                <a:ea typeface="DM Sans Bold"/>
                <a:cs typeface="DM Sans Bold"/>
                <a:sym typeface="DM Sans Bold"/>
              </a:rPr>
              <a:t>👎 Cons:</a:t>
            </a:r>
          </a:p>
        </p:txBody>
      </p:sp>
      <p:sp>
        <p:nvSpPr>
          <p:cNvPr id="7" name="TextBox 7"/>
          <p:cNvSpPr txBox="1"/>
          <p:nvPr/>
        </p:nvSpPr>
        <p:spPr>
          <a:xfrm>
            <a:off x="1028700" y="2590460"/>
            <a:ext cx="6407658" cy="505798"/>
          </a:xfrm>
          <a:prstGeom prst="rect">
            <a:avLst/>
          </a:prstGeom>
        </p:spPr>
        <p:txBody>
          <a:bodyPr lIns="0" tIns="0" rIns="0" bIns="0" rtlCol="0" anchor="t">
            <a:spAutoFit/>
          </a:bodyPr>
          <a:lstStyle/>
          <a:p>
            <a:pPr algn="ctr">
              <a:lnSpc>
                <a:spcPts val="4148"/>
              </a:lnSpc>
              <a:spcBef>
                <a:spcPct val="0"/>
              </a:spcBef>
            </a:pPr>
            <a:r>
              <a:rPr lang="en-US" sz="2963" b="1">
                <a:solidFill>
                  <a:srgbClr val="000000"/>
                </a:solidFill>
                <a:latin typeface="DM Sans Bold"/>
                <a:ea typeface="DM Sans Bold"/>
                <a:cs typeface="DM Sans Bold"/>
                <a:sym typeface="DM Sans Bold"/>
              </a:rPr>
              <a:t>👍 Pros:</a:t>
            </a:r>
          </a:p>
        </p:txBody>
      </p:sp>
      <p:sp>
        <p:nvSpPr>
          <p:cNvPr id="8" name="Freeform 8"/>
          <p:cNvSpPr/>
          <p:nvPr/>
        </p:nvSpPr>
        <p:spPr>
          <a:xfrm rot="-10800000">
            <a:off x="12233176" y="3178850"/>
            <a:ext cx="14095899" cy="14464075"/>
          </a:xfrm>
          <a:custGeom>
            <a:avLst/>
            <a:gdLst/>
            <a:ahLst/>
            <a:cxnLst/>
            <a:rect l="l" t="t" r="r" b="b"/>
            <a:pathLst>
              <a:path w="14095899" h="14464075">
                <a:moveTo>
                  <a:pt x="0" y="0"/>
                </a:moveTo>
                <a:lnTo>
                  <a:pt x="14095898" y="0"/>
                </a:lnTo>
                <a:lnTo>
                  <a:pt x="14095898" y="14464076"/>
                </a:lnTo>
                <a:lnTo>
                  <a:pt x="0" y="144640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2000" advTm="29625"/>
    </mc:Choice>
    <mc:Fallback xmlns="">
      <p:transition spd="slow" advTm="2962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274800" y="2063446"/>
            <a:ext cx="0" cy="7620234"/>
          </a:xfrm>
          <a:prstGeom prst="line">
            <a:avLst/>
          </a:prstGeom>
          <a:ln w="38100" cap="flat">
            <a:solidFill>
              <a:srgbClr val="000000"/>
            </a:solidFill>
            <a:prstDash val="sysDash"/>
            <a:headEnd type="none" w="sm" len="sm"/>
            <a:tailEnd type="none" w="sm" len="sm"/>
          </a:ln>
        </p:spPr>
      </p:sp>
      <p:sp>
        <p:nvSpPr>
          <p:cNvPr id="3" name="AutoShape 3"/>
          <p:cNvSpPr/>
          <p:nvPr/>
        </p:nvSpPr>
        <p:spPr>
          <a:xfrm flipH="1">
            <a:off x="12118294" y="2063446"/>
            <a:ext cx="0" cy="7620234"/>
          </a:xfrm>
          <a:prstGeom prst="line">
            <a:avLst/>
          </a:prstGeom>
          <a:ln w="38100" cap="flat">
            <a:solidFill>
              <a:srgbClr val="000000"/>
            </a:solidFill>
            <a:prstDash val="sysDash"/>
            <a:headEnd type="none" w="sm" len="sm"/>
            <a:tailEnd type="none" w="sm" len="sm"/>
          </a:ln>
        </p:spPr>
      </p:sp>
      <p:sp>
        <p:nvSpPr>
          <p:cNvPr id="4" name="Freeform 4"/>
          <p:cNvSpPr/>
          <p:nvPr/>
        </p:nvSpPr>
        <p:spPr>
          <a:xfrm>
            <a:off x="13268799" y="5708399"/>
            <a:ext cx="3819997" cy="3975282"/>
          </a:xfrm>
          <a:custGeom>
            <a:avLst/>
            <a:gdLst/>
            <a:ahLst/>
            <a:cxnLst/>
            <a:rect l="l" t="t" r="r" b="b"/>
            <a:pathLst>
              <a:path w="3819997" h="3975282">
                <a:moveTo>
                  <a:pt x="0" y="0"/>
                </a:moveTo>
                <a:lnTo>
                  <a:pt x="3819997" y="0"/>
                </a:lnTo>
                <a:lnTo>
                  <a:pt x="3819997" y="3975282"/>
                </a:lnTo>
                <a:lnTo>
                  <a:pt x="0" y="3975282"/>
                </a:lnTo>
                <a:lnTo>
                  <a:pt x="0" y="0"/>
                </a:lnTo>
                <a:close/>
              </a:path>
            </a:pathLst>
          </a:custGeom>
          <a:blipFill>
            <a:blip r:embed="rId2"/>
            <a:stretch>
              <a:fillRect/>
            </a:stretch>
          </a:blipFill>
        </p:spPr>
      </p:sp>
      <p:sp>
        <p:nvSpPr>
          <p:cNvPr id="5" name="Freeform 5"/>
          <p:cNvSpPr/>
          <p:nvPr/>
        </p:nvSpPr>
        <p:spPr>
          <a:xfrm>
            <a:off x="7649612" y="6220443"/>
            <a:ext cx="3529840" cy="3529840"/>
          </a:xfrm>
          <a:custGeom>
            <a:avLst/>
            <a:gdLst/>
            <a:ahLst/>
            <a:cxnLst/>
            <a:rect l="l" t="t" r="r" b="b"/>
            <a:pathLst>
              <a:path w="3529840" h="3529840">
                <a:moveTo>
                  <a:pt x="0" y="0"/>
                </a:moveTo>
                <a:lnTo>
                  <a:pt x="3529840" y="0"/>
                </a:lnTo>
                <a:lnTo>
                  <a:pt x="3529840" y="3529840"/>
                </a:lnTo>
                <a:lnTo>
                  <a:pt x="0" y="3529840"/>
                </a:lnTo>
                <a:lnTo>
                  <a:pt x="0" y="0"/>
                </a:lnTo>
                <a:close/>
              </a:path>
            </a:pathLst>
          </a:custGeom>
          <a:blipFill>
            <a:blip r:embed="rId3"/>
            <a:stretch>
              <a:fillRect/>
            </a:stretch>
          </a:blipFill>
        </p:spPr>
      </p:sp>
      <p:sp>
        <p:nvSpPr>
          <p:cNvPr id="6" name="Freeform 6"/>
          <p:cNvSpPr/>
          <p:nvPr/>
        </p:nvSpPr>
        <p:spPr>
          <a:xfrm>
            <a:off x="919301" y="6136022"/>
            <a:ext cx="4931576" cy="3698682"/>
          </a:xfrm>
          <a:custGeom>
            <a:avLst/>
            <a:gdLst/>
            <a:ahLst/>
            <a:cxnLst/>
            <a:rect l="l" t="t" r="r" b="b"/>
            <a:pathLst>
              <a:path w="4931576" h="3698682">
                <a:moveTo>
                  <a:pt x="0" y="0"/>
                </a:moveTo>
                <a:lnTo>
                  <a:pt x="4931576" y="0"/>
                </a:lnTo>
                <a:lnTo>
                  <a:pt x="4931576" y="3698682"/>
                </a:lnTo>
                <a:lnTo>
                  <a:pt x="0" y="3698682"/>
                </a:lnTo>
                <a:lnTo>
                  <a:pt x="0" y="0"/>
                </a:lnTo>
                <a:close/>
              </a:path>
            </a:pathLst>
          </a:custGeom>
          <a:blipFill>
            <a:blip r:embed="rId4"/>
            <a:stretch>
              <a:fillRect/>
            </a:stretch>
          </a:blipFill>
        </p:spPr>
      </p:sp>
      <p:sp>
        <p:nvSpPr>
          <p:cNvPr id="7" name="TextBox 7"/>
          <p:cNvSpPr txBox="1"/>
          <p:nvPr/>
        </p:nvSpPr>
        <p:spPr>
          <a:xfrm>
            <a:off x="0" y="472768"/>
            <a:ext cx="8616594" cy="1007090"/>
          </a:xfrm>
          <a:prstGeom prst="rect">
            <a:avLst/>
          </a:prstGeom>
        </p:spPr>
        <p:txBody>
          <a:bodyPr lIns="0" tIns="0" rIns="0" bIns="0" rtlCol="0" anchor="t">
            <a:spAutoFit/>
          </a:bodyPr>
          <a:lstStyle/>
          <a:p>
            <a:pPr marL="0" lvl="0" indent="0" algn="ctr">
              <a:lnSpc>
                <a:spcPts val="8207"/>
              </a:lnSpc>
              <a:spcBef>
                <a:spcPct val="0"/>
              </a:spcBef>
            </a:pPr>
            <a:r>
              <a:rPr lang="en-US" sz="5947" b="1" spc="315">
                <a:solidFill>
                  <a:srgbClr val="231F20"/>
                </a:solidFill>
                <a:latin typeface="Oswald Bold"/>
                <a:ea typeface="Oswald Bold"/>
                <a:cs typeface="Oswald Bold"/>
                <a:sym typeface="Oswald Bold"/>
              </a:rPr>
              <a:t>APPLICATIONS</a:t>
            </a:r>
          </a:p>
        </p:txBody>
      </p:sp>
      <p:sp>
        <p:nvSpPr>
          <p:cNvPr id="8" name="TextBox 8"/>
          <p:cNvSpPr txBox="1"/>
          <p:nvPr/>
        </p:nvSpPr>
        <p:spPr>
          <a:xfrm>
            <a:off x="892662" y="2789081"/>
            <a:ext cx="4984855" cy="2584323"/>
          </a:xfrm>
          <a:prstGeom prst="rect">
            <a:avLst/>
          </a:prstGeom>
        </p:spPr>
        <p:txBody>
          <a:bodyPr lIns="0" tIns="0" rIns="0" bIns="0" rtlCol="0" anchor="t">
            <a:spAutoFit/>
          </a:bodyPr>
          <a:lstStyle/>
          <a:p>
            <a:pPr marL="459867" lvl="1" indent="-229933" algn="l">
              <a:lnSpc>
                <a:spcPts val="2981"/>
              </a:lnSpc>
              <a:spcBef>
                <a:spcPct val="0"/>
              </a:spcBef>
              <a:buFont typeface="Arial"/>
              <a:buChar char="•"/>
            </a:pPr>
            <a:r>
              <a:rPr lang="en-US" sz="2129" b="1">
                <a:solidFill>
                  <a:srgbClr val="000000"/>
                </a:solidFill>
                <a:latin typeface="DM Sans Bold"/>
                <a:ea typeface="DM Sans Bold"/>
                <a:cs typeface="DM Sans Bold"/>
                <a:sym typeface="DM Sans Bold"/>
              </a:rPr>
              <a:t>OMNI Wheelchair</a:t>
            </a:r>
            <a:r>
              <a:rPr lang="en-US" sz="2129">
                <a:solidFill>
                  <a:srgbClr val="000000"/>
                </a:solidFill>
                <a:latin typeface="DM Sans"/>
                <a:ea typeface="DM Sans"/>
                <a:cs typeface="DM Sans"/>
                <a:sym typeface="DM Sans"/>
              </a:rPr>
              <a:t> (Office Wheelchair for High Maneuverability and Navigational Intelligence) is designed for individuals with severe mental and physical </a:t>
            </a:r>
            <a:r>
              <a:rPr lang="en-US" sz="2129" b="1">
                <a:solidFill>
                  <a:srgbClr val="000000"/>
                </a:solidFill>
                <a:latin typeface="DM Sans Bold"/>
                <a:ea typeface="DM Sans Bold"/>
                <a:cs typeface="DM Sans Bold"/>
                <a:sym typeface="DM Sans Bold"/>
              </a:rPr>
              <a:t>disabilities.</a:t>
            </a:r>
          </a:p>
          <a:p>
            <a:pPr marL="459867" lvl="1" indent="-229933" algn="l">
              <a:lnSpc>
                <a:spcPts val="2981"/>
              </a:lnSpc>
              <a:spcBef>
                <a:spcPct val="0"/>
              </a:spcBef>
              <a:buFont typeface="Arial"/>
              <a:buChar char="•"/>
            </a:pPr>
            <a:r>
              <a:rPr lang="en-US" sz="2129">
                <a:solidFill>
                  <a:srgbClr val="000000"/>
                </a:solidFill>
                <a:latin typeface="DM Sans"/>
                <a:ea typeface="DM Sans"/>
                <a:cs typeface="DM Sans"/>
                <a:sym typeface="DM Sans"/>
              </a:rPr>
              <a:t>Controlled via a specialized joystick</a:t>
            </a:r>
          </a:p>
          <a:p>
            <a:pPr algn="l">
              <a:lnSpc>
                <a:spcPts val="2981"/>
              </a:lnSpc>
              <a:spcBef>
                <a:spcPct val="0"/>
              </a:spcBef>
            </a:pPr>
            <a:endParaRPr lang="en-US" sz="2129">
              <a:solidFill>
                <a:srgbClr val="000000"/>
              </a:solidFill>
              <a:latin typeface="DM Sans"/>
              <a:ea typeface="DM Sans"/>
              <a:cs typeface="DM Sans"/>
              <a:sym typeface="DM Sans"/>
            </a:endParaRPr>
          </a:p>
        </p:txBody>
      </p:sp>
      <p:sp>
        <p:nvSpPr>
          <p:cNvPr id="9" name="TextBox 9"/>
          <p:cNvSpPr txBox="1"/>
          <p:nvPr/>
        </p:nvSpPr>
        <p:spPr>
          <a:xfrm>
            <a:off x="6674850" y="2789081"/>
            <a:ext cx="5181157" cy="3327257"/>
          </a:xfrm>
          <a:prstGeom prst="rect">
            <a:avLst/>
          </a:prstGeom>
        </p:spPr>
        <p:txBody>
          <a:bodyPr lIns="0" tIns="0" rIns="0" bIns="0" rtlCol="0" anchor="t">
            <a:spAutoFit/>
          </a:bodyPr>
          <a:lstStyle/>
          <a:p>
            <a:pPr marL="460001" lvl="1" indent="-230001" algn="l">
              <a:lnSpc>
                <a:spcPts val="2982"/>
              </a:lnSpc>
              <a:buFont typeface="Arial"/>
              <a:buChar char="•"/>
            </a:pPr>
            <a:r>
              <a:rPr lang="en-US" sz="2130">
                <a:solidFill>
                  <a:srgbClr val="000000"/>
                </a:solidFill>
                <a:latin typeface="DM Sans"/>
                <a:ea typeface="DM Sans"/>
                <a:cs typeface="DM Sans"/>
                <a:sym typeface="DM Sans"/>
              </a:rPr>
              <a:t>Tight maneuvering and sideways transport of long loads through standard doors or narrow aisles.</a:t>
            </a:r>
          </a:p>
          <a:p>
            <a:pPr marL="460001" lvl="1" indent="-230001" algn="l">
              <a:lnSpc>
                <a:spcPts val="2982"/>
              </a:lnSpc>
              <a:spcBef>
                <a:spcPct val="0"/>
              </a:spcBef>
              <a:buFont typeface="Arial"/>
              <a:buChar char="•"/>
            </a:pPr>
            <a:r>
              <a:rPr lang="en-US" sz="2130">
                <a:solidFill>
                  <a:srgbClr val="000000"/>
                </a:solidFill>
                <a:latin typeface="DM Sans"/>
                <a:ea typeface="DM Sans"/>
                <a:cs typeface="DM Sans"/>
                <a:sym typeface="DM Sans"/>
              </a:rPr>
              <a:t>Example: </a:t>
            </a:r>
            <a:r>
              <a:rPr lang="en-US" sz="2130" b="1">
                <a:solidFill>
                  <a:srgbClr val="000000"/>
                </a:solidFill>
                <a:latin typeface="DM Sans Bold"/>
                <a:ea typeface="DM Sans Bold"/>
                <a:cs typeface="DM Sans Bold"/>
                <a:sym typeface="DM Sans Bold"/>
              </a:rPr>
              <a:t>Airtrax ATX‑3000 forklift</a:t>
            </a:r>
          </a:p>
          <a:p>
            <a:pPr marL="920003" lvl="2" indent="-306668" algn="l">
              <a:lnSpc>
                <a:spcPts val="2982"/>
              </a:lnSpc>
              <a:spcBef>
                <a:spcPct val="0"/>
              </a:spcBef>
              <a:buFont typeface="Arial"/>
              <a:buChar char="⚬"/>
            </a:pPr>
            <a:r>
              <a:rPr lang="en-US" sz="2130">
                <a:solidFill>
                  <a:srgbClr val="000000"/>
                </a:solidFill>
                <a:latin typeface="DM Sans"/>
                <a:ea typeface="DM Sans"/>
                <a:cs typeface="DM Sans"/>
                <a:sym typeface="DM Sans"/>
              </a:rPr>
              <a:t>Four 21×12" independently driven Mecanum wheels</a:t>
            </a:r>
          </a:p>
          <a:p>
            <a:pPr marL="920003" lvl="2" indent="-306668" algn="l">
              <a:lnSpc>
                <a:spcPts val="2982"/>
              </a:lnSpc>
              <a:spcBef>
                <a:spcPct val="0"/>
              </a:spcBef>
              <a:buFont typeface="Arial"/>
              <a:buChar char="⚬"/>
            </a:pPr>
            <a:r>
              <a:rPr lang="en-US" sz="2130">
                <a:solidFill>
                  <a:srgbClr val="000000"/>
                </a:solidFill>
                <a:latin typeface="DM Sans"/>
                <a:ea typeface="DM Sans"/>
                <a:cs typeface="DM Sans"/>
                <a:sym typeface="DM Sans"/>
              </a:rPr>
              <a:t>Heavy‑duty hubs with 12 polyurethane rollers each</a:t>
            </a:r>
          </a:p>
          <a:p>
            <a:pPr algn="l">
              <a:lnSpc>
                <a:spcPts val="2982"/>
              </a:lnSpc>
              <a:spcBef>
                <a:spcPct val="0"/>
              </a:spcBef>
            </a:pPr>
            <a:endParaRPr lang="en-US" sz="2130">
              <a:solidFill>
                <a:srgbClr val="000000"/>
              </a:solidFill>
              <a:latin typeface="DM Sans"/>
              <a:ea typeface="DM Sans"/>
              <a:cs typeface="DM Sans"/>
              <a:sym typeface="DM Sans"/>
            </a:endParaRPr>
          </a:p>
        </p:txBody>
      </p:sp>
      <p:sp>
        <p:nvSpPr>
          <p:cNvPr id="10" name="TextBox 10"/>
          <p:cNvSpPr txBox="1"/>
          <p:nvPr/>
        </p:nvSpPr>
        <p:spPr>
          <a:xfrm>
            <a:off x="12659135" y="2443479"/>
            <a:ext cx="4952886" cy="3327257"/>
          </a:xfrm>
          <a:prstGeom prst="rect">
            <a:avLst/>
          </a:prstGeom>
        </p:spPr>
        <p:txBody>
          <a:bodyPr lIns="0" tIns="0" rIns="0" bIns="0" rtlCol="0" anchor="t">
            <a:spAutoFit/>
          </a:bodyPr>
          <a:lstStyle/>
          <a:p>
            <a:pPr algn="l">
              <a:lnSpc>
                <a:spcPts val="2982"/>
              </a:lnSpc>
            </a:pPr>
            <a:r>
              <a:rPr lang="en-US" sz="2130">
                <a:solidFill>
                  <a:srgbClr val="000000"/>
                </a:solidFill>
                <a:latin typeface="DM Sans"/>
                <a:ea typeface="DM Sans"/>
                <a:cs typeface="DM Sans"/>
                <a:sym typeface="DM Sans"/>
              </a:rPr>
              <a:t>.</a:t>
            </a:r>
          </a:p>
          <a:p>
            <a:pPr marL="460001" lvl="1" indent="-230001" algn="l">
              <a:lnSpc>
                <a:spcPts val="2982"/>
              </a:lnSpc>
              <a:spcBef>
                <a:spcPct val="0"/>
              </a:spcBef>
              <a:buFont typeface="Arial"/>
              <a:buChar char="•"/>
            </a:pPr>
            <a:r>
              <a:rPr lang="en-US" sz="2130">
                <a:solidFill>
                  <a:srgbClr val="000000"/>
                </a:solidFill>
                <a:latin typeface="DM Sans"/>
                <a:ea typeface="DM Sans"/>
                <a:cs typeface="DM Sans"/>
                <a:sym typeface="DM Sans"/>
              </a:rPr>
              <a:t>Ideal for </a:t>
            </a:r>
            <a:r>
              <a:rPr lang="en-US" sz="2130" b="1">
                <a:solidFill>
                  <a:srgbClr val="000000"/>
                </a:solidFill>
                <a:latin typeface="DM Sans Bold"/>
                <a:ea typeface="DM Sans Bold"/>
                <a:cs typeface="DM Sans Bold"/>
                <a:sym typeface="DM Sans Bold"/>
              </a:rPr>
              <a:t>search‑and‑rescue </a:t>
            </a:r>
            <a:r>
              <a:rPr lang="en-US" sz="2130">
                <a:solidFill>
                  <a:srgbClr val="000000"/>
                </a:solidFill>
                <a:latin typeface="DM Sans"/>
                <a:ea typeface="DM Sans"/>
                <a:cs typeface="DM Sans"/>
                <a:sym typeface="DM Sans"/>
              </a:rPr>
              <a:t>missions, military operations, planetary exploration, and mine operations.</a:t>
            </a:r>
          </a:p>
          <a:p>
            <a:pPr marL="460001" lvl="1" indent="-230001" algn="l">
              <a:lnSpc>
                <a:spcPts val="2982"/>
              </a:lnSpc>
              <a:spcBef>
                <a:spcPct val="0"/>
              </a:spcBef>
              <a:buFont typeface="Arial"/>
              <a:buChar char="•"/>
            </a:pPr>
            <a:r>
              <a:rPr lang="en-US" sz="2130" b="1">
                <a:solidFill>
                  <a:srgbClr val="000000"/>
                </a:solidFill>
                <a:latin typeface="DM Sans Bold"/>
                <a:ea typeface="DM Sans Bold"/>
                <a:cs typeface="DM Sans Bold"/>
                <a:sym typeface="DM Sans Bold"/>
              </a:rPr>
              <a:t>NASA</a:t>
            </a:r>
            <a:r>
              <a:rPr lang="en-US" sz="2130">
                <a:solidFill>
                  <a:srgbClr val="000000"/>
                </a:solidFill>
                <a:latin typeface="DM Sans"/>
                <a:ea typeface="DM Sans"/>
                <a:cs typeface="DM Sans"/>
                <a:sym typeface="DM Sans"/>
              </a:rPr>
              <a:t> uses Mecanum‑wheel robots to navigate hazardous environments.</a:t>
            </a:r>
          </a:p>
          <a:p>
            <a:pPr algn="l">
              <a:lnSpc>
                <a:spcPts val="2982"/>
              </a:lnSpc>
              <a:spcBef>
                <a:spcPct val="0"/>
              </a:spcBef>
            </a:pPr>
            <a:endParaRPr lang="en-US" sz="2130">
              <a:solidFill>
                <a:srgbClr val="000000"/>
              </a:solidFill>
              <a:latin typeface="DM Sans"/>
              <a:ea typeface="DM Sans"/>
              <a:cs typeface="DM Sans"/>
              <a:sym typeface="DM Sans"/>
            </a:endParaRPr>
          </a:p>
        </p:txBody>
      </p:sp>
      <p:sp>
        <p:nvSpPr>
          <p:cNvPr id="11" name="TextBox 11"/>
          <p:cNvSpPr txBox="1"/>
          <p:nvPr/>
        </p:nvSpPr>
        <p:spPr>
          <a:xfrm>
            <a:off x="6676884" y="2083532"/>
            <a:ext cx="5039326" cy="430978"/>
          </a:xfrm>
          <a:prstGeom prst="rect">
            <a:avLst/>
          </a:prstGeom>
        </p:spPr>
        <p:txBody>
          <a:bodyPr lIns="0" tIns="0" rIns="0" bIns="0" rtlCol="0" anchor="t">
            <a:spAutoFit/>
          </a:bodyPr>
          <a:lstStyle/>
          <a:p>
            <a:pPr algn="ctr">
              <a:lnSpc>
                <a:spcPts val="3542"/>
              </a:lnSpc>
              <a:spcBef>
                <a:spcPct val="0"/>
              </a:spcBef>
            </a:pPr>
            <a:r>
              <a:rPr lang="en-US" sz="2530" b="1">
                <a:solidFill>
                  <a:srgbClr val="000000"/>
                </a:solidFill>
                <a:latin typeface="DM Sans Bold"/>
                <a:ea typeface="DM Sans Bold"/>
                <a:cs typeface="DM Sans Bold"/>
                <a:sym typeface="DM Sans Bold"/>
              </a:rPr>
              <a:t> Industrial Field</a:t>
            </a:r>
          </a:p>
        </p:txBody>
      </p:sp>
      <p:sp>
        <p:nvSpPr>
          <p:cNvPr id="12" name="Freeform 12"/>
          <p:cNvSpPr/>
          <p:nvPr/>
        </p:nvSpPr>
        <p:spPr>
          <a:xfrm rot="6652536">
            <a:off x="13630728" y="-7513895"/>
            <a:ext cx="13268992" cy="13615571"/>
          </a:xfrm>
          <a:custGeom>
            <a:avLst/>
            <a:gdLst/>
            <a:ahLst/>
            <a:cxnLst/>
            <a:rect l="l" t="t" r="r" b="b"/>
            <a:pathLst>
              <a:path w="13268992" h="13615571">
                <a:moveTo>
                  <a:pt x="0" y="0"/>
                </a:moveTo>
                <a:lnTo>
                  <a:pt x="13268993" y="0"/>
                </a:lnTo>
                <a:lnTo>
                  <a:pt x="13268993" y="13615570"/>
                </a:lnTo>
                <a:lnTo>
                  <a:pt x="0" y="136155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12659135" y="2083532"/>
            <a:ext cx="5039326" cy="430978"/>
          </a:xfrm>
          <a:prstGeom prst="rect">
            <a:avLst/>
          </a:prstGeom>
        </p:spPr>
        <p:txBody>
          <a:bodyPr lIns="0" tIns="0" rIns="0" bIns="0" rtlCol="0" anchor="t">
            <a:spAutoFit/>
          </a:bodyPr>
          <a:lstStyle/>
          <a:p>
            <a:pPr algn="ctr">
              <a:lnSpc>
                <a:spcPts val="3542"/>
              </a:lnSpc>
              <a:spcBef>
                <a:spcPct val="0"/>
              </a:spcBef>
            </a:pPr>
            <a:r>
              <a:rPr lang="en-US" sz="2530" b="1">
                <a:solidFill>
                  <a:srgbClr val="000000"/>
                </a:solidFill>
                <a:latin typeface="DM Sans Bold"/>
                <a:ea typeface="DM Sans Bold"/>
                <a:cs typeface="DM Sans Bold"/>
                <a:sym typeface="DM Sans Bold"/>
              </a:rPr>
              <a:t>Military Field</a:t>
            </a:r>
          </a:p>
        </p:txBody>
      </p:sp>
      <p:sp>
        <p:nvSpPr>
          <p:cNvPr id="14" name="TextBox 14"/>
          <p:cNvSpPr txBox="1"/>
          <p:nvPr/>
        </p:nvSpPr>
        <p:spPr>
          <a:xfrm>
            <a:off x="582247" y="2083532"/>
            <a:ext cx="5039326" cy="430978"/>
          </a:xfrm>
          <a:prstGeom prst="rect">
            <a:avLst/>
          </a:prstGeom>
        </p:spPr>
        <p:txBody>
          <a:bodyPr lIns="0" tIns="0" rIns="0" bIns="0" rtlCol="0" anchor="t">
            <a:spAutoFit/>
          </a:bodyPr>
          <a:lstStyle/>
          <a:p>
            <a:pPr algn="ctr">
              <a:lnSpc>
                <a:spcPts val="3542"/>
              </a:lnSpc>
              <a:spcBef>
                <a:spcPct val="0"/>
              </a:spcBef>
            </a:pPr>
            <a:r>
              <a:rPr lang="en-US" sz="2530" b="1">
                <a:solidFill>
                  <a:srgbClr val="000000"/>
                </a:solidFill>
                <a:latin typeface="DM Sans Bold"/>
                <a:ea typeface="DM Sans Bold"/>
                <a:cs typeface="DM Sans Bold"/>
                <a:sym typeface="DM Sans Bold"/>
              </a:rPr>
              <a:t>Medical Field</a:t>
            </a:r>
          </a:p>
        </p:txBody>
      </p:sp>
      <p:sp>
        <p:nvSpPr>
          <p:cNvPr id="15" name="AutoShape 15"/>
          <p:cNvSpPr/>
          <p:nvPr/>
        </p:nvSpPr>
        <p:spPr>
          <a:xfrm flipV="1">
            <a:off x="1837797" y="1625054"/>
            <a:ext cx="5125447" cy="0"/>
          </a:xfrm>
          <a:prstGeom prst="line">
            <a:avLst/>
          </a:prstGeom>
          <a:ln w="38100" cap="flat">
            <a:solidFill>
              <a:srgbClr val="FF3131"/>
            </a:solidFill>
            <a:prstDash val="solid"/>
            <a:headEnd type="none" w="sm" len="sm"/>
            <a:tailEnd type="none" w="sm" len="sm"/>
          </a:ln>
        </p:spPr>
      </p:sp>
      <p:sp>
        <p:nvSpPr>
          <p:cNvPr id="16" name="AutoShape 16"/>
          <p:cNvSpPr/>
          <p:nvPr/>
        </p:nvSpPr>
        <p:spPr>
          <a:xfrm>
            <a:off x="2290858" y="2519679"/>
            <a:ext cx="1622104" cy="0"/>
          </a:xfrm>
          <a:prstGeom prst="line">
            <a:avLst/>
          </a:prstGeom>
          <a:ln w="38100" cap="flat">
            <a:solidFill>
              <a:srgbClr val="FF3131"/>
            </a:solidFill>
            <a:prstDash val="solid"/>
            <a:headEnd type="none" w="sm" len="sm"/>
            <a:tailEnd type="none" w="sm" len="sm"/>
          </a:ln>
        </p:spPr>
      </p:sp>
      <p:sp>
        <p:nvSpPr>
          <p:cNvPr id="17" name="AutoShape 17"/>
          <p:cNvSpPr/>
          <p:nvPr/>
        </p:nvSpPr>
        <p:spPr>
          <a:xfrm>
            <a:off x="14324526" y="2519679"/>
            <a:ext cx="1622104" cy="0"/>
          </a:xfrm>
          <a:prstGeom prst="line">
            <a:avLst/>
          </a:prstGeom>
          <a:ln w="38100" cap="flat">
            <a:solidFill>
              <a:srgbClr val="FF3131"/>
            </a:solidFill>
            <a:prstDash val="solid"/>
            <a:headEnd type="none" w="sm" len="sm"/>
            <a:tailEnd type="none" w="sm" len="sm"/>
          </a:ln>
        </p:spPr>
      </p:sp>
      <p:sp>
        <p:nvSpPr>
          <p:cNvPr id="18" name="AutoShape 18"/>
          <p:cNvSpPr/>
          <p:nvPr/>
        </p:nvSpPr>
        <p:spPr>
          <a:xfrm flipV="1">
            <a:off x="8263509" y="2533558"/>
            <a:ext cx="1866075" cy="19050"/>
          </a:xfrm>
          <a:prstGeom prst="line">
            <a:avLst/>
          </a:prstGeom>
          <a:ln w="38100" cap="flat">
            <a:solidFill>
              <a:srgbClr val="FF3131"/>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2000" advTm="53893"/>
    </mc:Choice>
    <mc:Fallback xmlns="">
      <p:transition spd="slow" advTm="5389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D3E60"/>
        </a:solidFill>
        <a:effectLst/>
      </p:bgPr>
    </p:bg>
    <p:spTree>
      <p:nvGrpSpPr>
        <p:cNvPr id="1" name=""/>
        <p:cNvGrpSpPr/>
        <p:nvPr/>
      </p:nvGrpSpPr>
      <p:grpSpPr>
        <a:xfrm>
          <a:off x="0" y="0"/>
          <a:ext cx="0" cy="0"/>
          <a:chOff x="0" y="0"/>
          <a:chExt cx="0" cy="0"/>
        </a:xfrm>
      </p:grpSpPr>
      <p:sp>
        <p:nvSpPr>
          <p:cNvPr id="2" name="Freeform 2"/>
          <p:cNvSpPr/>
          <p:nvPr/>
        </p:nvSpPr>
        <p:spPr>
          <a:xfrm rot="579636">
            <a:off x="-6892226" y="-12563399"/>
            <a:ext cx="15841853" cy="16255633"/>
          </a:xfrm>
          <a:custGeom>
            <a:avLst/>
            <a:gdLst/>
            <a:ahLst/>
            <a:cxnLst/>
            <a:rect l="l" t="t" r="r" b="b"/>
            <a:pathLst>
              <a:path w="15841853" h="16255633">
                <a:moveTo>
                  <a:pt x="0" y="0"/>
                </a:moveTo>
                <a:lnTo>
                  <a:pt x="15841852" y="0"/>
                </a:lnTo>
                <a:lnTo>
                  <a:pt x="15841852" y="16255632"/>
                </a:lnTo>
                <a:lnTo>
                  <a:pt x="0" y="16255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0350728" y="3405114"/>
            <a:ext cx="245618" cy="245618"/>
          </a:xfrm>
          <a:custGeom>
            <a:avLst/>
            <a:gdLst/>
            <a:ahLst/>
            <a:cxnLst/>
            <a:rect l="l" t="t" r="r" b="b"/>
            <a:pathLst>
              <a:path w="245618" h="245618">
                <a:moveTo>
                  <a:pt x="0" y="0"/>
                </a:moveTo>
                <a:lnTo>
                  <a:pt x="245619" y="0"/>
                </a:lnTo>
                <a:lnTo>
                  <a:pt x="245619" y="245618"/>
                </a:lnTo>
                <a:lnTo>
                  <a:pt x="0" y="2456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1832708" y="2679124"/>
            <a:ext cx="14074641" cy="2406139"/>
          </a:xfrm>
          <a:prstGeom prst="rect">
            <a:avLst/>
          </a:prstGeom>
        </p:spPr>
        <p:txBody>
          <a:bodyPr lIns="0" tIns="0" rIns="0" bIns="0" rtlCol="0" anchor="t">
            <a:spAutoFit/>
          </a:bodyPr>
          <a:lstStyle/>
          <a:p>
            <a:pPr algn="ctr">
              <a:lnSpc>
                <a:spcPts val="3878"/>
              </a:lnSpc>
            </a:pPr>
            <a:r>
              <a:rPr lang="en-US" sz="2770" b="1" u="none" strike="noStrike">
                <a:solidFill>
                  <a:srgbClr val="FFFFFF"/>
                </a:solidFill>
                <a:latin typeface="Canva Sans Bold"/>
                <a:ea typeface="Canva Sans Bold"/>
                <a:cs typeface="Canva Sans Bold"/>
                <a:sym typeface="Canva Sans Bold"/>
              </a:rPr>
              <a:t>Mecanum wheels are used when omnidirectional movability of a vehicle is desired. That is, the vehicle can move along a prescribed path and at the same time rotate arbitrarily around its center. Usually, such environments are found in factory workshops, warehouses, hospitals, etc.</a:t>
            </a:r>
          </a:p>
          <a:p>
            <a:pPr algn="ctr">
              <a:lnSpc>
                <a:spcPts val="3878"/>
              </a:lnSpc>
            </a:pPr>
            <a:endParaRPr lang="en-US" sz="2770" b="1" u="none" strike="noStrike">
              <a:solidFill>
                <a:srgbClr val="FFFFFF"/>
              </a:solidFill>
              <a:latin typeface="Canva Sans Bold"/>
              <a:ea typeface="Canva Sans Bold"/>
              <a:cs typeface="Canva Sans Bold"/>
              <a:sym typeface="Canva Sans Bold"/>
            </a:endParaRPr>
          </a:p>
        </p:txBody>
      </p:sp>
      <p:sp>
        <p:nvSpPr>
          <p:cNvPr id="5" name="TextBox 5"/>
          <p:cNvSpPr txBox="1"/>
          <p:nvPr/>
        </p:nvSpPr>
        <p:spPr>
          <a:xfrm>
            <a:off x="1832708" y="5556533"/>
            <a:ext cx="14074641" cy="2855452"/>
          </a:xfrm>
          <a:prstGeom prst="rect">
            <a:avLst/>
          </a:prstGeom>
        </p:spPr>
        <p:txBody>
          <a:bodyPr lIns="0" tIns="0" rIns="0" bIns="0" rtlCol="0" anchor="t">
            <a:spAutoFit/>
          </a:bodyPr>
          <a:lstStyle/>
          <a:p>
            <a:pPr marL="503180" lvl="1" indent="-251590" algn="l">
              <a:lnSpc>
                <a:spcPts val="3262"/>
              </a:lnSpc>
              <a:buFont typeface="Arial"/>
              <a:buChar char="•"/>
            </a:pPr>
            <a:r>
              <a:rPr lang="en-US" sz="2330">
                <a:solidFill>
                  <a:srgbClr val="FFFFFF"/>
                </a:solidFill>
                <a:latin typeface="Canva Sans"/>
                <a:ea typeface="Canva Sans"/>
                <a:cs typeface="Canva Sans"/>
                <a:sym typeface="Canva Sans"/>
              </a:rPr>
              <a:t>The Mecanum wheel, comprises of a set of rollers mounted at an angle around the hub. </a:t>
            </a:r>
          </a:p>
          <a:p>
            <a:pPr marL="503180" lvl="1" indent="-251590" algn="l">
              <a:lnSpc>
                <a:spcPts val="3262"/>
              </a:lnSpc>
              <a:buFont typeface="Arial"/>
              <a:buChar char="•"/>
            </a:pPr>
            <a:r>
              <a:rPr lang="en-US" sz="2330">
                <a:solidFill>
                  <a:srgbClr val="FFFFFF"/>
                </a:solidFill>
                <a:latin typeface="Canva Sans"/>
                <a:ea typeface="Canva Sans"/>
                <a:cs typeface="Canva Sans"/>
                <a:sym typeface="Canva Sans"/>
              </a:rPr>
              <a:t>The analysis focused on core kinematics of machinery concepts, including mobility analysis and velocity generation in different configurations. </a:t>
            </a:r>
          </a:p>
          <a:p>
            <a:pPr marL="503180" lvl="1" indent="-251590" algn="l">
              <a:lnSpc>
                <a:spcPts val="3262"/>
              </a:lnSpc>
              <a:buFont typeface="Arial"/>
              <a:buChar char="•"/>
            </a:pPr>
            <a:r>
              <a:rPr lang="en-US" sz="2330">
                <a:solidFill>
                  <a:srgbClr val="FFFFFF"/>
                </a:solidFill>
                <a:latin typeface="Canva Sans"/>
                <a:ea typeface="Canva Sans"/>
                <a:cs typeface="Canva Sans"/>
                <a:sym typeface="Canva Sans"/>
              </a:rPr>
              <a:t>Mechanism design emphasized roller geometry synthesis—approximated as a surface of revolution—and employed revolute joints to integrate rollers with the wheel frame. </a:t>
            </a:r>
          </a:p>
          <a:p>
            <a:pPr marL="503180" lvl="1" indent="-251590" algn="l">
              <a:lnSpc>
                <a:spcPts val="3262"/>
              </a:lnSpc>
              <a:buFont typeface="Arial"/>
              <a:buChar char="•"/>
            </a:pPr>
            <a:r>
              <a:rPr lang="en-US" sz="2330">
                <a:solidFill>
                  <a:srgbClr val="FFFFFF"/>
                </a:solidFill>
                <a:latin typeface="Canva Sans"/>
                <a:ea typeface="Canva Sans"/>
                <a:cs typeface="Canva Sans"/>
                <a:sym typeface="Canva Sans"/>
              </a:rPr>
              <a:t>The mecanum wheel-based platform, whose concept design is analysed, can be utilised in the future for multiple purposes as its final application.</a:t>
            </a:r>
          </a:p>
        </p:txBody>
      </p:sp>
      <p:sp>
        <p:nvSpPr>
          <p:cNvPr id="6" name="TextBox 6"/>
          <p:cNvSpPr txBox="1"/>
          <p:nvPr/>
        </p:nvSpPr>
        <p:spPr>
          <a:xfrm>
            <a:off x="4237952" y="923925"/>
            <a:ext cx="8616594" cy="1007045"/>
          </a:xfrm>
          <a:prstGeom prst="rect">
            <a:avLst/>
          </a:prstGeom>
        </p:spPr>
        <p:txBody>
          <a:bodyPr lIns="0" tIns="0" rIns="0" bIns="0" rtlCol="0" anchor="t">
            <a:spAutoFit/>
          </a:bodyPr>
          <a:lstStyle/>
          <a:p>
            <a:pPr marL="0" lvl="0" indent="0" algn="ctr">
              <a:lnSpc>
                <a:spcPts val="8207"/>
              </a:lnSpc>
              <a:spcBef>
                <a:spcPct val="0"/>
              </a:spcBef>
            </a:pPr>
            <a:r>
              <a:rPr lang="en-US" sz="5947" b="1" spc="315">
                <a:solidFill>
                  <a:srgbClr val="FFFFFF"/>
                </a:solidFill>
                <a:latin typeface="Oswald Bold"/>
                <a:ea typeface="Oswald Bold"/>
                <a:cs typeface="Oswald Bold"/>
                <a:sym typeface="Oswald Bold"/>
              </a:rPr>
              <a:t>CONCLUSION</a:t>
            </a:r>
          </a:p>
        </p:txBody>
      </p:sp>
    </p:spTree>
  </p:cSld>
  <p:clrMapOvr>
    <a:masterClrMapping/>
  </p:clrMapOvr>
  <mc:AlternateContent xmlns:mc="http://schemas.openxmlformats.org/markup-compatibility/2006" xmlns:p14="http://schemas.microsoft.com/office/powerpoint/2010/main">
    <mc:Choice Requires="p14">
      <p:transition spd="slow" p14:dur="2000" advTm="49762"/>
    </mc:Choice>
    <mc:Fallback xmlns="">
      <p:transition spd="slow" advTm="4976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580377">
            <a:off x="13209910" y="-9845787"/>
            <a:ext cx="21662158" cy="22227960"/>
          </a:xfrm>
          <a:custGeom>
            <a:avLst/>
            <a:gdLst/>
            <a:ahLst/>
            <a:cxnLst/>
            <a:rect l="l" t="t" r="r" b="b"/>
            <a:pathLst>
              <a:path w="21662158" h="22227960">
                <a:moveTo>
                  <a:pt x="0" y="0"/>
                </a:moveTo>
                <a:lnTo>
                  <a:pt x="21662157" y="0"/>
                </a:lnTo>
                <a:lnTo>
                  <a:pt x="21662157" y="22227960"/>
                </a:lnTo>
                <a:lnTo>
                  <a:pt x="0" y="2222796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09633" y="1427998"/>
            <a:ext cx="7634367" cy="1594138"/>
          </a:xfrm>
          <a:prstGeom prst="rect">
            <a:avLst/>
          </a:prstGeom>
        </p:spPr>
        <p:txBody>
          <a:bodyPr lIns="0" tIns="0" rIns="0" bIns="0" rtlCol="0" anchor="t">
            <a:spAutoFit/>
          </a:bodyPr>
          <a:lstStyle/>
          <a:p>
            <a:pPr marL="0" lvl="0" indent="0" algn="l">
              <a:lnSpc>
                <a:spcPts val="13015"/>
              </a:lnSpc>
              <a:spcBef>
                <a:spcPct val="0"/>
              </a:spcBef>
            </a:pPr>
            <a:r>
              <a:rPr lang="en-US" sz="9431" b="1" spc="924">
                <a:solidFill>
                  <a:srgbClr val="231F20"/>
                </a:solidFill>
                <a:latin typeface="Oswald Bold"/>
                <a:ea typeface="Oswald Bold"/>
                <a:cs typeface="Oswald Bold"/>
                <a:sym typeface="Oswald Bold"/>
              </a:rPr>
              <a:t>REFERENCES</a:t>
            </a:r>
          </a:p>
        </p:txBody>
      </p:sp>
      <p:sp>
        <p:nvSpPr>
          <p:cNvPr id="5" name="Freeform 5"/>
          <p:cNvSpPr/>
          <p:nvPr/>
        </p:nvSpPr>
        <p:spPr>
          <a:xfrm rot="-10800000" flipH="1">
            <a:off x="-9452468" y="-753539"/>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463408" y="3322963"/>
            <a:ext cx="12209293" cy="6703117"/>
          </a:xfrm>
          <a:prstGeom prst="rect">
            <a:avLst/>
          </a:prstGeom>
        </p:spPr>
        <p:txBody>
          <a:bodyPr lIns="0" tIns="0" rIns="0" bIns="0" rtlCol="0" anchor="t">
            <a:spAutoFit/>
          </a:bodyPr>
          <a:lstStyle/>
          <a:p>
            <a:pPr marL="539748" lvl="1" indent="-269874" algn="l">
              <a:lnSpc>
                <a:spcPts val="3499"/>
              </a:lnSpc>
              <a:buFont typeface="Arial"/>
              <a:buChar char="•"/>
            </a:pPr>
            <a:r>
              <a:rPr lang="en-US" sz="2499" u="sng" dirty="0">
                <a:solidFill>
                  <a:srgbClr val="231F20"/>
                </a:solidFill>
                <a:latin typeface="Canva Sans"/>
                <a:ea typeface="Canva Sans"/>
                <a:cs typeface="Canva Sans"/>
                <a:sym typeface="Canva Sans"/>
                <a:hlinkClick r:id="rId7" tooltip="https://www.scirp.org/html/6-7900244_31739.htm#:~:text=Since%20a%20planar%20mobile%20robot,one%20redundant%20degree%20of%20freedom"/>
              </a:rPr>
              <a:t>Modeling and Adaptive Control of an Omni-</a:t>
            </a:r>
            <a:r>
              <a:rPr lang="en-US" sz="2499" u="sng" dirty="0" err="1">
                <a:solidFill>
                  <a:srgbClr val="231F20"/>
                </a:solidFill>
                <a:latin typeface="Canva Sans"/>
                <a:ea typeface="Canva Sans"/>
                <a:cs typeface="Canva Sans"/>
                <a:sym typeface="Canva Sans"/>
                <a:hlinkClick r:id="rId7" tooltip="https://www.scirp.org/html/6-7900244_31739.htm#:~:text=Since%20a%20planar%20mobile%20robot,one%20redundant%20degree%20of%20freedom"/>
              </a:rPr>
              <a:t>Mecanum</a:t>
            </a:r>
            <a:r>
              <a:rPr lang="en-US" sz="2499" u="sng" dirty="0">
                <a:solidFill>
                  <a:srgbClr val="231F20"/>
                </a:solidFill>
                <a:latin typeface="Canva Sans"/>
                <a:ea typeface="Canva Sans"/>
                <a:cs typeface="Canva Sans"/>
                <a:sym typeface="Canva Sans"/>
                <a:hlinkClick r:id="rId7" tooltip="https://www.scirp.org/html/6-7900244_31739.htm#:~:text=Since%20a%20planar%20mobile%20robot,one%20redundant%20degree%20of%20freedom"/>
              </a:rPr>
              <a:t>-Wheeled Robot</a:t>
            </a:r>
          </a:p>
          <a:p>
            <a:pPr marL="539748" lvl="1" indent="-269874" algn="l">
              <a:lnSpc>
                <a:spcPts val="3499"/>
              </a:lnSpc>
              <a:buFont typeface="Arial"/>
              <a:buChar char="•"/>
            </a:pPr>
            <a:r>
              <a:rPr lang="en-US" sz="2499" u="sng" dirty="0">
                <a:solidFill>
                  <a:srgbClr val="231F20"/>
                </a:solidFill>
                <a:latin typeface="Canva Sans"/>
                <a:ea typeface="Canva Sans"/>
                <a:cs typeface="Canva Sans"/>
                <a:sym typeface="Canva Sans"/>
                <a:hlinkClick r:id="rId8" tooltip="https://research.ijcaonline.org/volume113/number3/pxc3901586.pdf"/>
              </a:rPr>
              <a:t>Kinematic Model of a Four </a:t>
            </a:r>
            <a:r>
              <a:rPr lang="en-US" sz="2499" u="sng" dirty="0" err="1">
                <a:solidFill>
                  <a:srgbClr val="231F20"/>
                </a:solidFill>
                <a:latin typeface="Canva Sans"/>
                <a:ea typeface="Canva Sans"/>
                <a:cs typeface="Canva Sans"/>
                <a:sym typeface="Canva Sans"/>
                <a:hlinkClick r:id="rId8" tooltip="https://research.ijcaonline.org/volume113/number3/pxc3901586.pdf"/>
              </a:rPr>
              <a:t>Mecanum</a:t>
            </a:r>
            <a:r>
              <a:rPr lang="en-US" sz="2499" u="sng" dirty="0">
                <a:solidFill>
                  <a:srgbClr val="231F20"/>
                </a:solidFill>
                <a:latin typeface="Canva Sans"/>
                <a:ea typeface="Canva Sans"/>
                <a:cs typeface="Canva Sans"/>
                <a:sym typeface="Canva Sans"/>
                <a:hlinkClick r:id="rId8" tooltip="https://research.ijcaonline.org/volume113/number3/pxc3901586.pdf"/>
              </a:rPr>
              <a:t> Wheeled Mobile Robot</a:t>
            </a:r>
          </a:p>
          <a:p>
            <a:pPr marL="539748" lvl="1" indent="-269874" algn="l">
              <a:lnSpc>
                <a:spcPts val="3499"/>
              </a:lnSpc>
              <a:buFont typeface="Arial"/>
              <a:buChar char="•"/>
            </a:pPr>
            <a:r>
              <a:rPr lang="en-US" sz="2499" u="sng" dirty="0">
                <a:solidFill>
                  <a:srgbClr val="231F20"/>
                </a:solidFill>
                <a:latin typeface="Canva Sans"/>
                <a:ea typeface="Canva Sans"/>
                <a:cs typeface="Canva Sans"/>
                <a:sym typeface="Canva Sans"/>
                <a:hlinkClick r:id="rId9" tooltip="https://howtomechatronics.com/projects/arduino-mecanum-wheels-robot/"/>
              </a:rPr>
              <a:t>Arduino </a:t>
            </a:r>
            <a:r>
              <a:rPr lang="en-US" sz="2499" u="sng" dirty="0" err="1">
                <a:solidFill>
                  <a:srgbClr val="231F20"/>
                </a:solidFill>
                <a:latin typeface="Canva Sans"/>
                <a:ea typeface="Canva Sans"/>
                <a:cs typeface="Canva Sans"/>
                <a:sym typeface="Canva Sans"/>
                <a:hlinkClick r:id="rId9" tooltip="https://howtomechatronics.com/projects/arduino-mecanum-wheels-robot/"/>
              </a:rPr>
              <a:t>Mecanum</a:t>
            </a:r>
            <a:r>
              <a:rPr lang="en-US" sz="2499" u="sng" dirty="0">
                <a:solidFill>
                  <a:srgbClr val="231F20"/>
                </a:solidFill>
                <a:latin typeface="Canva Sans"/>
                <a:ea typeface="Canva Sans"/>
                <a:cs typeface="Canva Sans"/>
                <a:sym typeface="Canva Sans"/>
                <a:hlinkClick r:id="rId9" tooltip="https://howtomechatronics.com/projects/arduino-mecanum-wheels-robot/"/>
              </a:rPr>
              <a:t> Wheels Robot - How To Mechatronics</a:t>
            </a:r>
          </a:p>
          <a:p>
            <a:pPr marL="539748" lvl="1" indent="-269874" algn="l">
              <a:lnSpc>
                <a:spcPts val="3499"/>
              </a:lnSpc>
              <a:buFont typeface="Arial"/>
              <a:buChar char="•"/>
            </a:pPr>
            <a:r>
              <a:rPr lang="en-US" sz="2499" u="sng" dirty="0">
                <a:solidFill>
                  <a:srgbClr val="231F20"/>
                </a:solidFill>
                <a:latin typeface="Canva Sans"/>
                <a:ea typeface="Canva Sans"/>
                <a:cs typeface="Canva Sans"/>
                <a:sym typeface="Canva Sans"/>
                <a:hlinkClick r:id="rId10" tooltip="https://ieeexplore.ieee.org/stamp/stamp.jsp?tp=&amp;arnumber=6857869"/>
              </a:rPr>
              <a:t>IEEE Xplore Full-Text PDF:</a:t>
            </a:r>
          </a:p>
          <a:p>
            <a:pPr marL="539748" lvl="1" indent="-269874" algn="l">
              <a:lnSpc>
                <a:spcPts val="3499"/>
              </a:lnSpc>
              <a:buFont typeface="Arial"/>
              <a:buChar char="•"/>
            </a:pPr>
            <a:r>
              <a:rPr lang="en-US" sz="2499" u="sng" dirty="0">
                <a:solidFill>
                  <a:srgbClr val="231F20"/>
                </a:solidFill>
                <a:latin typeface="Canva Sans"/>
                <a:ea typeface="Canva Sans"/>
                <a:cs typeface="Canva Sans"/>
                <a:sym typeface="Canva Sans"/>
                <a:hlinkClick r:id="rId11" tooltip="https://www.nature.com/articles/s41598-024-71459-3"/>
              </a:rPr>
              <a:t>A comprehensive study on </a:t>
            </a:r>
            <a:r>
              <a:rPr lang="en-US" sz="2499" u="sng" dirty="0" err="1">
                <a:solidFill>
                  <a:srgbClr val="231F20"/>
                </a:solidFill>
                <a:latin typeface="Canva Sans"/>
                <a:ea typeface="Canva Sans"/>
                <a:cs typeface="Canva Sans"/>
                <a:sym typeface="Canva Sans"/>
                <a:hlinkClick r:id="rId11" tooltip="https://www.nature.com/articles/s41598-024-71459-3"/>
              </a:rPr>
              <a:t>Mecanum</a:t>
            </a:r>
            <a:r>
              <a:rPr lang="en-US" sz="2499" u="sng" dirty="0">
                <a:solidFill>
                  <a:srgbClr val="231F20"/>
                </a:solidFill>
                <a:latin typeface="Canva Sans"/>
                <a:ea typeface="Canva Sans"/>
                <a:cs typeface="Canva Sans"/>
                <a:sym typeface="Canva Sans"/>
                <a:hlinkClick r:id="rId11" tooltip="https://www.nature.com/articles/s41598-024-71459-3"/>
              </a:rPr>
              <a:t> wheel-based mobility and suspension solutions for intelligent nursing wheelchairs | Scientific Reports</a:t>
            </a:r>
          </a:p>
          <a:p>
            <a:pPr marL="539748" lvl="1" indent="-269874" algn="l">
              <a:lnSpc>
                <a:spcPts val="3499"/>
              </a:lnSpc>
              <a:buFont typeface="Arial"/>
              <a:buChar char="•"/>
            </a:pPr>
            <a:r>
              <a:rPr lang="en-US" sz="2499" u="sng" dirty="0">
                <a:solidFill>
                  <a:srgbClr val="231F20"/>
                </a:solidFill>
                <a:latin typeface="Canva Sans"/>
                <a:ea typeface="Canva Sans"/>
                <a:cs typeface="Canva Sans"/>
                <a:sym typeface="Canva Sans"/>
                <a:hlinkClick r:id="rId12" tooltip="https://www.sciencedirect.com/science/article/pii/S0094114X23003191"/>
              </a:rPr>
              <a:t>A </a:t>
            </a:r>
            <a:r>
              <a:rPr lang="en-US" sz="2499" u="sng" dirty="0" err="1">
                <a:solidFill>
                  <a:srgbClr val="231F20"/>
                </a:solidFill>
                <a:latin typeface="Canva Sans"/>
                <a:ea typeface="Canva Sans"/>
                <a:cs typeface="Canva Sans"/>
                <a:sym typeface="Canva Sans"/>
                <a:hlinkClick r:id="rId12" tooltip="https://www.sciencedirect.com/science/article/pii/S0094114X23003191"/>
              </a:rPr>
              <a:t>Mecanum</a:t>
            </a:r>
            <a:r>
              <a:rPr lang="en-US" sz="2499" u="sng" dirty="0">
                <a:solidFill>
                  <a:srgbClr val="231F20"/>
                </a:solidFill>
                <a:latin typeface="Canva Sans"/>
                <a:ea typeface="Canva Sans"/>
                <a:cs typeface="Canva Sans"/>
                <a:sym typeface="Canva Sans"/>
                <a:hlinkClick r:id="rId12" tooltip="https://www.sciencedirect.com/science/article/pii/S0094114X23003191"/>
              </a:rPr>
              <a:t> wheel model based on orthotropic friction with experimental validation - ScienceDirect</a:t>
            </a:r>
          </a:p>
          <a:p>
            <a:pPr marL="539748" lvl="1" indent="-269874" algn="l">
              <a:lnSpc>
                <a:spcPts val="3499"/>
              </a:lnSpc>
              <a:buFont typeface="Arial"/>
              <a:buChar char="•"/>
            </a:pPr>
            <a:r>
              <a:rPr lang="en-US" sz="2499" u="sng" dirty="0">
                <a:solidFill>
                  <a:srgbClr val="231F20"/>
                </a:solidFill>
                <a:latin typeface="Canva Sans"/>
                <a:ea typeface="Canva Sans"/>
                <a:cs typeface="Canva Sans"/>
                <a:sym typeface="Canva Sans"/>
                <a:hlinkClick r:id="rId13" tooltip="https://www.researchgate.net/publication/233867057_Practical_applications_for_mobile_robots_based_on_Mecanum_wheels_-_a_systematic_survey#pf2"/>
              </a:rPr>
              <a:t>Practical applications for mobile robots based on </a:t>
            </a:r>
            <a:r>
              <a:rPr lang="en-US" sz="2499" u="sng" dirty="0" err="1">
                <a:solidFill>
                  <a:srgbClr val="231F20"/>
                </a:solidFill>
                <a:latin typeface="Canva Sans"/>
                <a:ea typeface="Canva Sans"/>
                <a:cs typeface="Canva Sans"/>
                <a:sym typeface="Canva Sans"/>
                <a:hlinkClick r:id="rId13" tooltip="https://www.researchgate.net/publication/233867057_Practical_applications_for_mobile_robots_based_on_Mecanum_wheels_-_a_systematic_survey#pf2"/>
              </a:rPr>
              <a:t>Mecanum</a:t>
            </a:r>
            <a:r>
              <a:rPr lang="en-US" sz="2499" u="sng" dirty="0">
                <a:solidFill>
                  <a:srgbClr val="231F20"/>
                </a:solidFill>
                <a:latin typeface="Canva Sans"/>
                <a:ea typeface="Canva Sans"/>
                <a:cs typeface="Canva Sans"/>
                <a:sym typeface="Canva Sans"/>
                <a:hlinkClick r:id="rId13" tooltip="https://www.researchgate.net/publication/233867057_Practical_applications_for_mobile_robots_based_on_Mecanum_wheels_-_a_systematic_survey#pf2"/>
              </a:rPr>
              <a:t> wheels - a systematic survey</a:t>
            </a:r>
          </a:p>
          <a:p>
            <a:pPr marL="539748" lvl="1" indent="-269874" algn="l">
              <a:lnSpc>
                <a:spcPts val="3499"/>
              </a:lnSpc>
              <a:buFont typeface="Arial"/>
              <a:buChar char="•"/>
            </a:pPr>
            <a:r>
              <a:rPr lang="en-US" sz="2499" u="sng" dirty="0">
                <a:solidFill>
                  <a:srgbClr val="231F20"/>
                </a:solidFill>
                <a:latin typeface="Canva Sans"/>
                <a:ea typeface="Canva Sans"/>
                <a:cs typeface="Canva Sans"/>
                <a:sym typeface="Canva Sans"/>
                <a:hlinkClick r:id="rId14" tooltip="https://youtu.be/noqBUEgyQ8A?si=ONjqrv54raVMs41W"/>
              </a:rPr>
              <a:t>https://youtu.be/noqBUEgyQ8A?si=ONjqrv54raVMs41W</a:t>
            </a:r>
          </a:p>
          <a:p>
            <a:pPr marL="539748" lvl="1" indent="-269874" algn="l">
              <a:lnSpc>
                <a:spcPts val="3499"/>
              </a:lnSpc>
              <a:buFont typeface="Arial"/>
              <a:buChar char="•"/>
            </a:pPr>
            <a:r>
              <a:rPr lang="en-US" sz="2499" u="sng" dirty="0" err="1">
                <a:solidFill>
                  <a:srgbClr val="231F20"/>
                </a:solidFill>
                <a:latin typeface="Canva Sans"/>
                <a:ea typeface="Canva Sans"/>
                <a:cs typeface="Canva Sans"/>
                <a:sym typeface="Canva Sans"/>
                <a:hlinkClick r:id="rId15" tooltip="https://en.wikipedia.org/wiki/Mecanum_wheel"/>
              </a:rPr>
              <a:t>Mecanum</a:t>
            </a:r>
            <a:r>
              <a:rPr lang="en-US" sz="2499" u="sng" dirty="0">
                <a:solidFill>
                  <a:srgbClr val="231F20"/>
                </a:solidFill>
                <a:latin typeface="Canva Sans"/>
                <a:ea typeface="Canva Sans"/>
                <a:cs typeface="Canva Sans"/>
                <a:sym typeface="Canva Sans"/>
                <a:hlinkClick r:id="rId15" tooltip="https://en.wikipedia.org/wiki/Mecanum_wheel"/>
              </a:rPr>
              <a:t> wheel - Wikipedia</a:t>
            </a:r>
          </a:p>
          <a:p>
            <a:pPr marL="539748" lvl="1" indent="-269874" algn="l">
              <a:lnSpc>
                <a:spcPts val="3499"/>
              </a:lnSpc>
              <a:buFont typeface="Arial"/>
              <a:buChar char="•"/>
            </a:pPr>
            <a:r>
              <a:rPr lang="en-US" sz="2499" dirty="0">
                <a:solidFill>
                  <a:srgbClr val="231F20"/>
                </a:solidFill>
                <a:latin typeface="Canva Sans"/>
                <a:ea typeface="Canva Sans"/>
                <a:cs typeface="Canva Sans"/>
                <a:sym typeface="Canva Sans"/>
                <a:hlinkClick r:id="rId16"/>
              </a:rPr>
              <a:t>https://www.sciencedirect.com/science/article/pii/S0167839608000770</a:t>
            </a:r>
            <a:endParaRPr lang="en-US" sz="2499" dirty="0">
              <a:solidFill>
                <a:srgbClr val="231F20"/>
              </a:solidFill>
              <a:latin typeface="Canva Sans"/>
              <a:ea typeface="Canva Sans"/>
              <a:cs typeface="Canva Sans"/>
              <a:sym typeface="Canva Sans"/>
            </a:endParaRPr>
          </a:p>
          <a:p>
            <a:pPr marL="269874" lvl="1" algn="l">
              <a:lnSpc>
                <a:spcPts val="3499"/>
              </a:lnSpc>
            </a:pPr>
            <a:endParaRPr lang="en-US" sz="2499" dirty="0">
              <a:solidFill>
                <a:srgbClr val="231F20"/>
              </a:solidFill>
              <a:latin typeface="Canva Sans"/>
              <a:ea typeface="Canva Sans"/>
              <a:cs typeface="Canva Sans"/>
              <a:sym typeface="Canva Sans"/>
            </a:endParaRPr>
          </a:p>
          <a:p>
            <a:pPr algn="l">
              <a:lnSpc>
                <a:spcPts val="3499"/>
              </a:lnSpc>
            </a:pPr>
            <a:endParaRPr lang="en-US" sz="2499" dirty="0">
              <a:solidFill>
                <a:srgbClr val="231F20"/>
              </a:solidFill>
              <a:latin typeface="Canva Sans"/>
              <a:ea typeface="Canva Sans"/>
              <a:cs typeface="Canva Sans"/>
              <a:sym typeface="Canva Sans"/>
            </a:endParaRPr>
          </a:p>
        </p:txBody>
      </p:sp>
      <p:sp>
        <p:nvSpPr>
          <p:cNvPr id="7" name="AutoShape 7"/>
          <p:cNvSpPr/>
          <p:nvPr/>
        </p:nvSpPr>
        <p:spPr>
          <a:xfrm>
            <a:off x="16352089" y="9616692"/>
            <a:ext cx="0" cy="670308"/>
          </a:xfrm>
          <a:prstGeom prst="line">
            <a:avLst/>
          </a:prstGeom>
          <a:ln w="57150" cap="flat">
            <a:solidFill>
              <a:srgbClr val="FFFFFF"/>
            </a:solidFill>
            <a:prstDash val="solid"/>
            <a:headEnd type="none" w="sm" len="sm"/>
            <a:tailEnd type="none" w="sm" len="sm"/>
          </a:ln>
        </p:spPr>
      </p:sp>
      <p:sp>
        <p:nvSpPr>
          <p:cNvPr id="8" name="AutoShape 8"/>
          <p:cNvSpPr/>
          <p:nvPr/>
        </p:nvSpPr>
        <p:spPr>
          <a:xfrm>
            <a:off x="14249236" y="9616692"/>
            <a:ext cx="0" cy="670308"/>
          </a:xfrm>
          <a:prstGeom prst="line">
            <a:avLst/>
          </a:prstGeom>
          <a:ln w="57150" cap="flat">
            <a:solidFill>
              <a:srgbClr val="FFFFFF"/>
            </a:solidFill>
            <a:prstDash val="solid"/>
            <a:headEnd type="none" w="sm" len="sm"/>
            <a:tailEnd type="none" w="sm" len="sm"/>
          </a:ln>
        </p:spPr>
      </p:sp>
      <p:sp>
        <p:nvSpPr>
          <p:cNvPr id="9" name="AutoShape 9"/>
          <p:cNvSpPr/>
          <p:nvPr/>
        </p:nvSpPr>
        <p:spPr>
          <a:xfrm>
            <a:off x="12522463" y="9594660"/>
            <a:ext cx="0" cy="670308"/>
          </a:xfrm>
          <a:prstGeom prst="line">
            <a:avLst/>
          </a:prstGeom>
          <a:ln w="57150" cap="flat">
            <a:solidFill>
              <a:srgbClr val="FFFFFF"/>
            </a:solidFill>
            <a:prstDash val="solid"/>
            <a:headEnd type="none" w="sm" len="sm"/>
            <a:tailEnd type="none" w="sm" len="sm"/>
          </a:ln>
        </p:spPr>
      </p:sp>
      <p:sp>
        <p:nvSpPr>
          <p:cNvPr id="10" name="TextBox 10"/>
          <p:cNvSpPr txBox="1"/>
          <p:nvPr/>
        </p:nvSpPr>
        <p:spPr>
          <a:xfrm>
            <a:off x="12743380" y="9620634"/>
            <a:ext cx="1218264" cy="590876"/>
          </a:xfrm>
          <a:prstGeom prst="rect">
            <a:avLst/>
          </a:prstGeom>
        </p:spPr>
        <p:txBody>
          <a:bodyPr lIns="0" tIns="0" rIns="0" bIns="0" rtlCol="0" anchor="t">
            <a:spAutoFit/>
          </a:bodyPr>
          <a:lstStyle/>
          <a:p>
            <a:pPr algn="ctr">
              <a:lnSpc>
                <a:spcPts val="2422"/>
              </a:lnSpc>
            </a:pPr>
            <a:r>
              <a:rPr lang="en-US" sz="1730" b="1">
                <a:solidFill>
                  <a:srgbClr val="FFFFFF"/>
                </a:solidFill>
                <a:latin typeface="Canva Sans Bold"/>
                <a:ea typeface="Canva Sans Bold"/>
                <a:cs typeface="Canva Sans Bold"/>
                <a:sym typeface="Canva Sans Bold"/>
              </a:rPr>
              <a:t>SWOT</a:t>
            </a:r>
          </a:p>
          <a:p>
            <a:pPr algn="ctr">
              <a:lnSpc>
                <a:spcPts val="2422"/>
              </a:lnSpc>
            </a:pPr>
            <a:r>
              <a:rPr lang="en-US" sz="1730" b="1">
                <a:solidFill>
                  <a:srgbClr val="FFFFFF"/>
                </a:solidFill>
                <a:latin typeface="Canva Sans Bold"/>
                <a:ea typeface="Canva Sans Bold"/>
                <a:cs typeface="Canva Sans Bold"/>
                <a:sym typeface="Canva Sans Bold"/>
              </a:rPr>
              <a:t>Analysis</a:t>
            </a:r>
          </a:p>
        </p:txBody>
      </p:sp>
      <p:sp>
        <p:nvSpPr>
          <p:cNvPr id="11" name="TextBox 11"/>
          <p:cNvSpPr txBox="1"/>
          <p:nvPr/>
        </p:nvSpPr>
        <p:spPr>
          <a:xfrm>
            <a:off x="14415923" y="9619907"/>
            <a:ext cx="1768499" cy="590876"/>
          </a:xfrm>
          <a:prstGeom prst="rect">
            <a:avLst/>
          </a:prstGeom>
        </p:spPr>
        <p:txBody>
          <a:bodyPr lIns="0" tIns="0" rIns="0" bIns="0" rtlCol="0" anchor="t">
            <a:spAutoFit/>
          </a:bodyPr>
          <a:lstStyle/>
          <a:p>
            <a:pPr algn="ctr">
              <a:lnSpc>
                <a:spcPts val="2422"/>
              </a:lnSpc>
            </a:pPr>
            <a:r>
              <a:rPr lang="en-US" sz="1730" b="1">
                <a:solidFill>
                  <a:srgbClr val="FFFFFF"/>
                </a:solidFill>
                <a:latin typeface="Canva Sans Bold"/>
                <a:ea typeface="Canva Sans Bold"/>
                <a:cs typeface="Canva Sans Bold"/>
                <a:sym typeface="Canva Sans Bold"/>
              </a:rPr>
              <a:t>Company Performance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IN" dirty="0"/>
          </a:p>
        </p:txBody>
      </p:sp>
      <p:sp>
        <p:nvSpPr>
          <p:cNvPr id="3" name="Freeform 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4176364">
            <a:off x="-3808278" y="-3695563"/>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1503429" y="0"/>
            <a:ext cx="6784571" cy="10287000"/>
            <a:chOff x="0" y="0"/>
            <a:chExt cx="1786883" cy="2709333"/>
          </a:xfrm>
        </p:grpSpPr>
        <p:sp>
          <p:nvSpPr>
            <p:cNvPr id="6" name="Freeform 6"/>
            <p:cNvSpPr/>
            <p:nvPr/>
          </p:nvSpPr>
          <p:spPr>
            <a:xfrm>
              <a:off x="0" y="0"/>
              <a:ext cx="1786883" cy="2709333"/>
            </a:xfrm>
            <a:custGeom>
              <a:avLst/>
              <a:gdLst/>
              <a:ahLst/>
              <a:cxnLst/>
              <a:rect l="l" t="t" r="r" b="b"/>
              <a:pathLst>
                <a:path w="1786883" h="2709333">
                  <a:moveTo>
                    <a:pt x="0" y="0"/>
                  </a:moveTo>
                  <a:lnTo>
                    <a:pt x="1786883" y="0"/>
                  </a:lnTo>
                  <a:lnTo>
                    <a:pt x="1786883" y="2709333"/>
                  </a:lnTo>
                  <a:lnTo>
                    <a:pt x="0" y="2709333"/>
                  </a:lnTo>
                  <a:close/>
                </a:path>
              </a:pathLst>
            </a:custGeom>
            <a:solidFill>
              <a:srgbClr val="2D3E60"/>
            </a:solidFill>
          </p:spPr>
        </p:sp>
        <p:sp>
          <p:nvSpPr>
            <p:cNvPr id="7" name="TextBox 7"/>
            <p:cNvSpPr txBox="1"/>
            <p:nvPr/>
          </p:nvSpPr>
          <p:spPr>
            <a:xfrm>
              <a:off x="0" y="-19050"/>
              <a:ext cx="1786883" cy="2728383"/>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442389" y="923925"/>
            <a:ext cx="11731166" cy="1993303"/>
          </a:xfrm>
          <a:prstGeom prst="rect">
            <a:avLst/>
          </a:prstGeom>
        </p:spPr>
        <p:txBody>
          <a:bodyPr wrap="square" lIns="0" tIns="0" rIns="0" bIns="0" rtlCol="0" anchor="t">
            <a:spAutoFit/>
          </a:bodyPr>
          <a:lstStyle/>
          <a:p>
            <a:pPr algn="ctr">
              <a:lnSpc>
                <a:spcPts val="8069"/>
              </a:lnSpc>
            </a:pPr>
            <a:r>
              <a:rPr lang="en-US" sz="4400" b="1" spc="309" dirty="0">
                <a:solidFill>
                  <a:srgbClr val="231F20"/>
                </a:solidFill>
                <a:latin typeface="Oswald Bold"/>
                <a:ea typeface="Oswald Bold"/>
                <a:cs typeface="Oswald Bold"/>
                <a:sym typeface="Oswald Bold"/>
              </a:rPr>
              <a:t>             MOTIVATION &amp; INTRODUCTION</a:t>
            </a:r>
          </a:p>
          <a:p>
            <a:pPr algn="ctr">
              <a:lnSpc>
                <a:spcPts val="8069"/>
              </a:lnSpc>
            </a:pPr>
            <a:endParaRPr lang="en-US" sz="4400" b="1" spc="309" dirty="0">
              <a:solidFill>
                <a:srgbClr val="231F20"/>
              </a:solidFill>
              <a:latin typeface="Oswald Bold"/>
              <a:ea typeface="Oswald Bold"/>
              <a:cs typeface="Oswald Bold"/>
              <a:sym typeface="Oswald Bold"/>
            </a:endParaRPr>
          </a:p>
        </p:txBody>
      </p:sp>
      <p:sp>
        <p:nvSpPr>
          <p:cNvPr id="9" name="TextBox 9"/>
          <p:cNvSpPr txBox="1"/>
          <p:nvPr/>
        </p:nvSpPr>
        <p:spPr>
          <a:xfrm>
            <a:off x="1797599" y="2443310"/>
            <a:ext cx="7559405" cy="7236949"/>
          </a:xfrm>
          <a:prstGeom prst="rect">
            <a:avLst/>
          </a:prstGeom>
        </p:spPr>
        <p:txBody>
          <a:bodyPr lIns="0" tIns="0" rIns="0" bIns="0" rtlCol="0" anchor="t">
            <a:spAutoFit/>
          </a:bodyPr>
          <a:lstStyle/>
          <a:p>
            <a:pPr algn="l">
              <a:lnSpc>
                <a:spcPts val="3050"/>
              </a:lnSpc>
            </a:pPr>
            <a:r>
              <a:rPr lang="en-US" sz="2210" spc="216">
                <a:solidFill>
                  <a:srgbClr val="231F20"/>
                </a:solidFill>
                <a:latin typeface="DM Sans"/>
                <a:ea typeface="DM Sans"/>
                <a:cs typeface="DM Sans"/>
                <a:sym typeface="DM Sans"/>
              </a:rPr>
              <a:t>Mecanum wheels are </a:t>
            </a:r>
            <a:r>
              <a:rPr lang="en-US" sz="2210" b="1" spc="216">
                <a:solidFill>
                  <a:srgbClr val="231F20"/>
                </a:solidFill>
                <a:latin typeface="DM Sans Bold"/>
                <a:ea typeface="DM Sans Bold"/>
                <a:cs typeface="DM Sans Bold"/>
                <a:sym typeface="DM Sans Bold"/>
              </a:rPr>
              <a:t>omnidirectional wheels </a:t>
            </a:r>
            <a:r>
              <a:rPr lang="en-US" sz="2210" spc="216">
                <a:solidFill>
                  <a:srgbClr val="231F20"/>
                </a:solidFill>
                <a:latin typeface="DM Sans"/>
                <a:ea typeface="DM Sans"/>
                <a:cs typeface="DM Sans"/>
                <a:sym typeface="DM Sans"/>
              </a:rPr>
              <a:t>that allow land-based vehicles to move in any direction — forward, sideways, diagonally, or even rotate in place.</a:t>
            </a:r>
          </a:p>
          <a:p>
            <a:pPr algn="l">
              <a:lnSpc>
                <a:spcPts val="3050"/>
              </a:lnSpc>
            </a:pPr>
            <a:endParaRPr lang="en-US" sz="2210" spc="216">
              <a:solidFill>
                <a:srgbClr val="231F20"/>
              </a:solidFill>
              <a:latin typeface="DM Sans"/>
              <a:ea typeface="DM Sans"/>
              <a:cs typeface="DM Sans"/>
              <a:sym typeface="DM Sans"/>
            </a:endParaRPr>
          </a:p>
          <a:p>
            <a:pPr algn="l">
              <a:lnSpc>
                <a:spcPts val="3050"/>
              </a:lnSpc>
            </a:pPr>
            <a:r>
              <a:rPr lang="en-US" sz="2210" spc="216">
                <a:solidFill>
                  <a:srgbClr val="231F20"/>
                </a:solidFill>
                <a:latin typeface="DM Sans"/>
                <a:ea typeface="DM Sans"/>
                <a:cs typeface="DM Sans"/>
                <a:sym typeface="DM Sans"/>
              </a:rPr>
              <a:t>Each wheel uses </a:t>
            </a:r>
            <a:r>
              <a:rPr lang="en-US" sz="2210" b="1" spc="216">
                <a:solidFill>
                  <a:srgbClr val="231F20"/>
                </a:solidFill>
                <a:latin typeface="DM Sans Bold"/>
                <a:ea typeface="DM Sans Bold"/>
                <a:cs typeface="DM Sans Bold"/>
                <a:sym typeface="DM Sans Bold"/>
              </a:rPr>
              <a:t>rollers</a:t>
            </a:r>
            <a:r>
              <a:rPr lang="en-US" sz="2210" spc="216">
                <a:solidFill>
                  <a:srgbClr val="231F20"/>
                </a:solidFill>
                <a:latin typeface="DM Sans"/>
                <a:ea typeface="DM Sans"/>
                <a:cs typeface="DM Sans"/>
                <a:sym typeface="DM Sans"/>
              </a:rPr>
              <a:t> set at a </a:t>
            </a:r>
            <a:r>
              <a:rPr lang="en-US" sz="2210" b="1" spc="216">
                <a:solidFill>
                  <a:srgbClr val="231F20"/>
                </a:solidFill>
                <a:latin typeface="DM Sans Bold"/>
                <a:ea typeface="DM Sans Bold"/>
                <a:cs typeface="DM Sans Bold"/>
                <a:sym typeface="DM Sans Bold"/>
              </a:rPr>
              <a:t>45° angle</a:t>
            </a:r>
            <a:r>
              <a:rPr lang="en-US" sz="2210" spc="216">
                <a:solidFill>
                  <a:srgbClr val="231F20"/>
                </a:solidFill>
                <a:latin typeface="DM Sans"/>
                <a:ea typeface="DM Sans"/>
                <a:cs typeface="DM Sans"/>
                <a:sym typeface="DM Sans"/>
              </a:rPr>
              <a:t>, which redirect force diagonally when the wheel spins. By coordinating the rotation of four such wheels, a robot can achieve precise, holonomic motion in tight spaces.</a:t>
            </a:r>
          </a:p>
          <a:p>
            <a:pPr algn="l">
              <a:lnSpc>
                <a:spcPts val="3050"/>
              </a:lnSpc>
            </a:pPr>
            <a:endParaRPr lang="en-US" sz="2210" spc="216">
              <a:solidFill>
                <a:srgbClr val="231F20"/>
              </a:solidFill>
              <a:latin typeface="DM Sans"/>
              <a:ea typeface="DM Sans"/>
              <a:cs typeface="DM Sans"/>
              <a:sym typeface="DM Sans"/>
            </a:endParaRPr>
          </a:p>
          <a:p>
            <a:pPr marL="0" lvl="0" indent="0" algn="l">
              <a:lnSpc>
                <a:spcPts val="3050"/>
              </a:lnSpc>
              <a:spcBef>
                <a:spcPct val="0"/>
              </a:spcBef>
            </a:pPr>
            <a:r>
              <a:rPr lang="en-US" sz="2210" spc="216">
                <a:solidFill>
                  <a:srgbClr val="231F20"/>
                </a:solidFill>
                <a:latin typeface="DM Sans"/>
                <a:ea typeface="DM Sans"/>
                <a:cs typeface="DM Sans"/>
                <a:sym typeface="DM Sans"/>
              </a:rPr>
              <a:t>This design has </a:t>
            </a:r>
            <a:r>
              <a:rPr lang="en-US" sz="2210" b="1" spc="216">
                <a:solidFill>
                  <a:srgbClr val="231F20"/>
                </a:solidFill>
                <a:latin typeface="DM Sans Bold"/>
                <a:ea typeface="DM Sans Bold"/>
                <a:cs typeface="DM Sans Bold"/>
                <a:sym typeface="DM Sans Bold"/>
              </a:rPr>
              <a:t>revolutionized maneuverability </a:t>
            </a:r>
            <a:r>
              <a:rPr lang="en-US" sz="2210" spc="216">
                <a:solidFill>
                  <a:srgbClr val="231F20"/>
                </a:solidFill>
                <a:latin typeface="DM Sans"/>
                <a:ea typeface="DM Sans"/>
                <a:cs typeface="DM Sans"/>
                <a:sym typeface="DM Sans"/>
              </a:rPr>
              <a:t>in robotics and mobility tech, including wheelchairs, where traditional rear- or front-wheel drives struggle with large turning radii. Mecanum wheels offer a compact, responsive alternative — ideal for confined environments like hospitals and homes.</a:t>
            </a:r>
          </a:p>
          <a:p>
            <a:pPr marL="0" lvl="0" indent="0" algn="l">
              <a:lnSpc>
                <a:spcPts val="3050"/>
              </a:lnSpc>
              <a:spcBef>
                <a:spcPct val="0"/>
              </a:spcBef>
            </a:pPr>
            <a:endParaRPr lang="en-US" sz="2210" spc="216">
              <a:solidFill>
                <a:srgbClr val="231F20"/>
              </a:solidFill>
              <a:latin typeface="DM Sans"/>
              <a:ea typeface="DM Sans"/>
              <a:cs typeface="DM Sans"/>
              <a:sym typeface="DM Sans"/>
            </a:endParaRPr>
          </a:p>
        </p:txBody>
      </p:sp>
      <p:sp>
        <p:nvSpPr>
          <p:cNvPr id="10" name="TextBox 10"/>
          <p:cNvSpPr txBox="1"/>
          <p:nvPr/>
        </p:nvSpPr>
        <p:spPr>
          <a:xfrm>
            <a:off x="12173555" y="2621846"/>
            <a:ext cx="5085745" cy="6898073"/>
          </a:xfrm>
          <a:prstGeom prst="rect">
            <a:avLst/>
          </a:prstGeom>
        </p:spPr>
        <p:txBody>
          <a:bodyPr lIns="0" tIns="0" rIns="0" bIns="0" rtlCol="0" anchor="t">
            <a:spAutoFit/>
          </a:bodyPr>
          <a:lstStyle/>
          <a:p>
            <a:pPr algn="l">
              <a:lnSpc>
                <a:spcPts val="2516"/>
              </a:lnSpc>
            </a:pPr>
            <a:r>
              <a:rPr lang="en-US" sz="1797" b="1">
                <a:solidFill>
                  <a:srgbClr val="FFFFFF"/>
                </a:solidFill>
                <a:latin typeface="Canva Sans Bold"/>
                <a:ea typeface="Canva Sans Bold"/>
                <a:cs typeface="Canva Sans Bold"/>
                <a:sym typeface="Canva Sans Bold"/>
              </a:rPr>
              <a:t>🛞 Inventor Origins:</a:t>
            </a:r>
          </a:p>
          <a:p>
            <a:pPr algn="l">
              <a:lnSpc>
                <a:spcPts val="2516"/>
              </a:lnSpc>
            </a:pPr>
            <a:endParaRPr lang="en-US" sz="1797" b="1">
              <a:solidFill>
                <a:srgbClr val="FFFFFF"/>
              </a:solidFill>
              <a:latin typeface="Canva Sans Bold"/>
              <a:ea typeface="Canva Sans Bold"/>
              <a:cs typeface="Canva Sans Bold"/>
              <a:sym typeface="Canva Sans Bold"/>
            </a:endParaRPr>
          </a:p>
          <a:p>
            <a:pPr marL="388039" lvl="1" indent="-194019" algn="l">
              <a:lnSpc>
                <a:spcPts val="2516"/>
              </a:lnSpc>
              <a:buFont typeface="Arial"/>
              <a:buChar char="•"/>
            </a:pPr>
            <a:r>
              <a:rPr lang="en-US" sz="1797" b="1">
                <a:solidFill>
                  <a:srgbClr val="FFFFFF"/>
                </a:solidFill>
                <a:latin typeface="Canva Sans Bold"/>
                <a:ea typeface="Canva Sans Bold"/>
                <a:cs typeface="Canva Sans Bold"/>
                <a:sym typeface="Canva Sans Bold"/>
              </a:rPr>
              <a:t>Also known as the Swedish wheel or Ilon wheel.</a:t>
            </a:r>
          </a:p>
          <a:p>
            <a:pPr marL="388039" lvl="1" indent="-194019" algn="l">
              <a:lnSpc>
                <a:spcPts val="2516"/>
              </a:lnSpc>
              <a:buFont typeface="Arial"/>
              <a:buChar char="•"/>
            </a:pPr>
            <a:r>
              <a:rPr lang="en-US" sz="1797" b="1">
                <a:solidFill>
                  <a:srgbClr val="FFFFFF"/>
                </a:solidFill>
                <a:latin typeface="Canva Sans Bold"/>
                <a:ea typeface="Canva Sans Bold"/>
                <a:cs typeface="Canva Sans Bold"/>
                <a:sym typeface="Canva Sans Bold"/>
              </a:rPr>
              <a:t>Invented by Bengt Erland Ilon (1923–2008) at Mecanum AB, Sweden.</a:t>
            </a:r>
          </a:p>
          <a:p>
            <a:pPr marL="388039" lvl="1" indent="-194019" algn="l">
              <a:lnSpc>
                <a:spcPts val="2516"/>
              </a:lnSpc>
              <a:spcBef>
                <a:spcPct val="0"/>
              </a:spcBef>
              <a:buFont typeface="Arial"/>
              <a:buChar char="•"/>
            </a:pPr>
            <a:r>
              <a:rPr lang="en-US" sz="1797" b="1">
                <a:solidFill>
                  <a:srgbClr val="FFFFFF"/>
                </a:solidFill>
                <a:latin typeface="Canva Sans Bold"/>
                <a:ea typeface="Canva Sans Bold"/>
                <a:cs typeface="Canva Sans Bold"/>
                <a:sym typeface="Canva Sans Bold"/>
              </a:rPr>
              <a:t>Patented in the US on November 13, 1972, revolutionizing omni-motion for ground vehicles.</a:t>
            </a:r>
          </a:p>
          <a:p>
            <a:pPr algn="l">
              <a:lnSpc>
                <a:spcPts val="2516"/>
              </a:lnSpc>
              <a:spcBef>
                <a:spcPct val="0"/>
              </a:spcBef>
            </a:pPr>
            <a:endParaRPr lang="en-US" sz="1797" b="1">
              <a:solidFill>
                <a:srgbClr val="FFFFFF"/>
              </a:solidFill>
              <a:latin typeface="Canva Sans Bold"/>
              <a:ea typeface="Canva Sans Bold"/>
              <a:cs typeface="Canva Sans Bold"/>
              <a:sym typeface="Canva Sans Bold"/>
            </a:endParaRPr>
          </a:p>
          <a:p>
            <a:pPr algn="l">
              <a:lnSpc>
                <a:spcPts val="2516"/>
              </a:lnSpc>
              <a:spcBef>
                <a:spcPct val="0"/>
              </a:spcBef>
            </a:pPr>
            <a:r>
              <a:rPr lang="en-US" sz="1797" b="1">
                <a:solidFill>
                  <a:srgbClr val="FFFFFF"/>
                </a:solidFill>
                <a:latin typeface="Canva Sans Bold"/>
                <a:ea typeface="Canva Sans Bold"/>
                <a:cs typeface="Canva Sans Bold"/>
                <a:sym typeface="Canva Sans Bold"/>
              </a:rPr>
              <a:t> 🛞Research &amp; Engineering Applications:</a:t>
            </a:r>
          </a:p>
          <a:p>
            <a:pPr algn="l">
              <a:lnSpc>
                <a:spcPts val="2516"/>
              </a:lnSpc>
              <a:spcBef>
                <a:spcPct val="0"/>
              </a:spcBef>
            </a:pPr>
            <a:endParaRPr lang="en-US" sz="1797" b="1">
              <a:solidFill>
                <a:srgbClr val="FFFFFF"/>
              </a:solidFill>
              <a:latin typeface="Canva Sans Bold"/>
              <a:ea typeface="Canva Sans Bold"/>
              <a:cs typeface="Canva Sans Bold"/>
              <a:sym typeface="Canva Sans Bold"/>
            </a:endParaRPr>
          </a:p>
          <a:p>
            <a:pPr marL="388039" lvl="1" indent="-194019" algn="l">
              <a:lnSpc>
                <a:spcPts val="2516"/>
              </a:lnSpc>
              <a:spcBef>
                <a:spcPct val="0"/>
              </a:spcBef>
              <a:buFont typeface="Arial"/>
              <a:buChar char="•"/>
            </a:pPr>
            <a:r>
              <a:rPr lang="en-US" sz="1797" b="1">
                <a:solidFill>
                  <a:srgbClr val="FFFFFF"/>
                </a:solidFill>
                <a:latin typeface="Canva Sans Bold"/>
                <a:ea typeface="Canva Sans Bold"/>
                <a:cs typeface="Canva Sans Bold"/>
                <a:sym typeface="Canva Sans Bold"/>
              </a:rPr>
              <a:t>Became a game-changer in robotics, assistive tech, and automated logistics.</a:t>
            </a:r>
          </a:p>
          <a:p>
            <a:pPr marL="388039" lvl="1" indent="-194019" algn="l">
              <a:lnSpc>
                <a:spcPts val="2516"/>
              </a:lnSpc>
              <a:spcBef>
                <a:spcPct val="0"/>
              </a:spcBef>
              <a:buFont typeface="Arial"/>
              <a:buChar char="•"/>
            </a:pPr>
            <a:r>
              <a:rPr lang="en-US" sz="1797" b="1">
                <a:solidFill>
                  <a:srgbClr val="FFFFFF"/>
                </a:solidFill>
                <a:latin typeface="Canva Sans Bold"/>
                <a:ea typeface="Canva Sans Bold"/>
                <a:cs typeface="Canva Sans Bold"/>
                <a:sym typeface="Canva Sans Bold"/>
              </a:rPr>
              <a:t>Inspired by studies on railway wheel contact mechanics and pneumatic tire behavior:</a:t>
            </a:r>
          </a:p>
          <a:p>
            <a:pPr algn="l">
              <a:lnSpc>
                <a:spcPts val="2516"/>
              </a:lnSpc>
              <a:spcBef>
                <a:spcPct val="0"/>
              </a:spcBef>
            </a:pPr>
            <a:endParaRPr lang="en-US" sz="1797" b="1">
              <a:solidFill>
                <a:srgbClr val="FFFFFF"/>
              </a:solidFill>
              <a:latin typeface="Canva Sans Bold"/>
              <a:ea typeface="Canva Sans Bold"/>
              <a:cs typeface="Canva Sans Bold"/>
              <a:sym typeface="Canva Sans Bold"/>
            </a:endParaRPr>
          </a:p>
          <a:p>
            <a:pPr marL="776077" lvl="2" indent="-258692" algn="l">
              <a:lnSpc>
                <a:spcPts val="2516"/>
              </a:lnSpc>
              <a:spcBef>
                <a:spcPct val="0"/>
              </a:spcBef>
              <a:buFont typeface="Arial"/>
              <a:buChar char="⚬"/>
            </a:pPr>
            <a:r>
              <a:rPr lang="en-US" sz="1797" b="1">
                <a:solidFill>
                  <a:srgbClr val="FFFFFF"/>
                </a:solidFill>
                <a:latin typeface="Canva Sans Bold"/>
                <a:ea typeface="Canva Sans Bold"/>
                <a:cs typeface="Canva Sans Bold"/>
                <a:sym typeface="Canva Sans Bold"/>
              </a:rPr>
              <a:t>Models like the Brush tire and Magic Formula laid the groundwork.</a:t>
            </a:r>
          </a:p>
          <a:p>
            <a:pPr algn="l">
              <a:lnSpc>
                <a:spcPts val="2516"/>
              </a:lnSpc>
              <a:spcBef>
                <a:spcPct val="0"/>
              </a:spcBef>
            </a:pPr>
            <a:endParaRPr lang="en-US" sz="1797" b="1">
              <a:solidFill>
                <a:srgbClr val="FFFFFF"/>
              </a:solidFill>
              <a:latin typeface="Canva Sans Bold"/>
              <a:ea typeface="Canva Sans Bold"/>
              <a:cs typeface="Canva Sans Bold"/>
              <a:sym typeface="Canva Sans Bold"/>
            </a:endParaRPr>
          </a:p>
          <a:p>
            <a:pPr algn="l">
              <a:lnSpc>
                <a:spcPts val="2516"/>
              </a:lnSpc>
              <a:spcBef>
                <a:spcPct val="0"/>
              </a:spcBef>
            </a:pPr>
            <a:endParaRPr lang="en-US" sz="1797" b="1">
              <a:solidFill>
                <a:srgbClr val="FFFFFF"/>
              </a:solidFill>
              <a:latin typeface="Canva Sans Bold"/>
              <a:ea typeface="Canva Sans Bold"/>
              <a:cs typeface="Canva Sans Bold"/>
              <a:sym typeface="Canva Sans Bold"/>
            </a:endParaRPr>
          </a:p>
        </p:txBody>
      </p:sp>
      <p:sp>
        <p:nvSpPr>
          <p:cNvPr id="11" name="TextBox 11"/>
          <p:cNvSpPr txBox="1"/>
          <p:nvPr/>
        </p:nvSpPr>
        <p:spPr>
          <a:xfrm>
            <a:off x="12173554" y="1485900"/>
            <a:ext cx="5085745" cy="394532"/>
          </a:xfrm>
          <a:prstGeom prst="rect">
            <a:avLst/>
          </a:prstGeom>
        </p:spPr>
        <p:txBody>
          <a:bodyPr wrap="square" lIns="0" tIns="0" rIns="0" bIns="0" rtlCol="0" anchor="t">
            <a:spAutoFit/>
          </a:bodyPr>
          <a:lstStyle/>
          <a:p>
            <a:pPr algn="ctr">
              <a:lnSpc>
                <a:spcPts val="3262"/>
              </a:lnSpc>
              <a:spcBef>
                <a:spcPct val="0"/>
              </a:spcBef>
            </a:pPr>
            <a:r>
              <a:rPr lang="en-US" sz="2330" b="1" dirty="0">
                <a:solidFill>
                  <a:srgbClr val="FFFFFF"/>
                </a:solidFill>
                <a:latin typeface="Canva Sans Bold"/>
                <a:ea typeface="Canva Sans Bold"/>
                <a:cs typeface="Canva Sans Bold"/>
                <a:sym typeface="Canva Sans Bold"/>
              </a:rPr>
              <a:t> From Sweden to Smart Robots:</a:t>
            </a:r>
          </a:p>
        </p:txBody>
      </p:sp>
      <p:sp>
        <p:nvSpPr>
          <p:cNvPr id="12" name="AutoShape 12"/>
          <p:cNvSpPr/>
          <p:nvPr/>
        </p:nvSpPr>
        <p:spPr>
          <a:xfrm>
            <a:off x="4648200" y="2019300"/>
            <a:ext cx="6248400" cy="0"/>
          </a:xfrm>
          <a:prstGeom prst="line">
            <a:avLst/>
          </a:prstGeom>
          <a:ln w="38100" cap="flat">
            <a:solidFill>
              <a:srgbClr val="FF3131"/>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2000" advTm="29583"/>
    </mc:Choice>
    <mc:Fallback xmlns="">
      <p:transition spd="slow" advTm="2958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0312"/>
            <a:chOff x="0" y="0"/>
            <a:chExt cx="4816593" cy="658519"/>
          </a:xfrm>
        </p:grpSpPr>
        <p:sp>
          <p:nvSpPr>
            <p:cNvPr id="3" name="Freeform 3"/>
            <p:cNvSpPr/>
            <p:nvPr/>
          </p:nvSpPr>
          <p:spPr>
            <a:xfrm>
              <a:off x="0" y="0"/>
              <a:ext cx="4816592" cy="658519"/>
            </a:xfrm>
            <a:custGeom>
              <a:avLst/>
              <a:gdLst/>
              <a:ahLst/>
              <a:cxnLst/>
              <a:rect l="l" t="t" r="r" b="b"/>
              <a:pathLst>
                <a:path w="4816592" h="658519">
                  <a:moveTo>
                    <a:pt x="0" y="0"/>
                  </a:moveTo>
                  <a:lnTo>
                    <a:pt x="4816592" y="0"/>
                  </a:lnTo>
                  <a:lnTo>
                    <a:pt x="4816592" y="658519"/>
                  </a:lnTo>
                  <a:lnTo>
                    <a:pt x="0" y="658519"/>
                  </a:lnTo>
                  <a:close/>
                </a:path>
              </a:pathLst>
            </a:custGeom>
            <a:solidFill>
              <a:srgbClr val="2D3E60"/>
            </a:solidFill>
          </p:spPr>
        </p:sp>
        <p:sp>
          <p:nvSpPr>
            <p:cNvPr id="4" name="TextBox 4"/>
            <p:cNvSpPr txBox="1"/>
            <p:nvPr/>
          </p:nvSpPr>
          <p:spPr>
            <a:xfrm>
              <a:off x="0" y="-19050"/>
              <a:ext cx="4816593" cy="677569"/>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2542653" y="933450"/>
            <a:ext cx="13569500" cy="1005795"/>
          </a:xfrm>
          <a:prstGeom prst="rect">
            <a:avLst/>
          </a:prstGeom>
        </p:spPr>
        <p:txBody>
          <a:bodyPr lIns="0" tIns="0" rIns="0" bIns="0" rtlCol="0" anchor="t">
            <a:spAutoFit/>
          </a:bodyPr>
          <a:lstStyle/>
          <a:p>
            <a:pPr algn="ctr">
              <a:lnSpc>
                <a:spcPts val="8280"/>
              </a:lnSpc>
            </a:pPr>
            <a:r>
              <a:rPr lang="en-US" sz="6000" b="1" spc="588" dirty="0">
                <a:solidFill>
                  <a:srgbClr val="FFFFFF"/>
                </a:solidFill>
                <a:latin typeface="Oswald Bold"/>
                <a:ea typeface="Oswald Bold"/>
                <a:cs typeface="Oswald Bold"/>
                <a:sym typeface="Oswald Bold"/>
              </a:rPr>
              <a:t>OBJECTIVE</a:t>
            </a:r>
          </a:p>
        </p:txBody>
      </p:sp>
      <p:sp>
        <p:nvSpPr>
          <p:cNvPr id="7" name="Freeform 7"/>
          <p:cNvSpPr/>
          <p:nvPr/>
        </p:nvSpPr>
        <p:spPr>
          <a:xfrm>
            <a:off x="-3354966" y="-4264244"/>
            <a:ext cx="6709932" cy="6885191"/>
          </a:xfrm>
          <a:custGeom>
            <a:avLst/>
            <a:gdLst/>
            <a:ahLst/>
            <a:cxnLst/>
            <a:rect l="l" t="t" r="r" b="b"/>
            <a:pathLst>
              <a:path w="6709932" h="6885191">
                <a:moveTo>
                  <a:pt x="0" y="0"/>
                </a:moveTo>
                <a:lnTo>
                  <a:pt x="6709932" y="0"/>
                </a:lnTo>
                <a:lnTo>
                  <a:pt x="6709932" y="6885191"/>
                </a:lnTo>
                <a:lnTo>
                  <a:pt x="0" y="6885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680327" y="5043076"/>
            <a:ext cx="16927345" cy="3927880"/>
          </a:xfrm>
          <a:prstGeom prst="rect">
            <a:avLst/>
          </a:prstGeom>
        </p:spPr>
        <p:txBody>
          <a:bodyPr lIns="0" tIns="0" rIns="0" bIns="0" rtlCol="0" anchor="t">
            <a:spAutoFit/>
          </a:bodyPr>
          <a:lstStyle/>
          <a:p>
            <a:pPr algn="just">
              <a:lnSpc>
                <a:spcPts val="3499"/>
              </a:lnSpc>
            </a:pPr>
            <a:r>
              <a:rPr lang="en-US" sz="2499" b="1" dirty="0">
                <a:solidFill>
                  <a:srgbClr val="000000"/>
                </a:solidFill>
                <a:latin typeface="DM Sans Bold"/>
                <a:ea typeface="DM Sans Bold"/>
                <a:cs typeface="DM Sans Bold"/>
                <a:sym typeface="DM Sans Bold"/>
              </a:rPr>
              <a:t>The project aims to:</a:t>
            </a:r>
          </a:p>
          <a:p>
            <a:pPr algn="just">
              <a:lnSpc>
                <a:spcPts val="3499"/>
              </a:lnSpc>
            </a:pPr>
            <a:endParaRPr lang="en-US" sz="2499" b="1" dirty="0">
              <a:solidFill>
                <a:srgbClr val="000000"/>
              </a:solidFill>
              <a:latin typeface="DM Sans Bold"/>
              <a:ea typeface="DM Sans Bold"/>
              <a:cs typeface="DM Sans Bold"/>
              <a:sym typeface="DM Sans Bold"/>
            </a:endParaRPr>
          </a:p>
          <a:p>
            <a:pPr marL="539748" lvl="1" indent="-269874" algn="just">
              <a:lnSpc>
                <a:spcPts val="3499"/>
              </a:lnSpc>
              <a:buFont typeface="Arial"/>
              <a:buChar char="•"/>
            </a:pPr>
            <a:r>
              <a:rPr lang="en-US" sz="2499" dirty="0">
                <a:solidFill>
                  <a:srgbClr val="000000"/>
                </a:solidFill>
                <a:latin typeface="DM Sans"/>
                <a:ea typeface="DM Sans"/>
                <a:cs typeface="DM Sans"/>
                <a:sym typeface="DM Sans"/>
              </a:rPr>
              <a:t>Explore the kinematic principles behind </a:t>
            </a:r>
            <a:r>
              <a:rPr lang="en-US" sz="2499" dirty="0" err="1">
                <a:solidFill>
                  <a:srgbClr val="000000"/>
                </a:solidFill>
                <a:latin typeface="DM Sans"/>
                <a:ea typeface="DM Sans"/>
                <a:cs typeface="DM Sans"/>
                <a:sym typeface="DM Sans"/>
              </a:rPr>
              <a:t>Mecanum</a:t>
            </a:r>
            <a:r>
              <a:rPr lang="en-US" sz="2499" dirty="0">
                <a:solidFill>
                  <a:srgbClr val="000000"/>
                </a:solidFill>
                <a:latin typeface="DM Sans"/>
                <a:ea typeface="DM Sans"/>
                <a:cs typeface="DM Sans"/>
                <a:sym typeface="DM Sans"/>
              </a:rPr>
              <a:t> wheel movement</a:t>
            </a:r>
          </a:p>
          <a:p>
            <a:pPr marL="539748" lvl="1" indent="-269874" algn="just">
              <a:lnSpc>
                <a:spcPts val="3499"/>
              </a:lnSpc>
              <a:buFont typeface="Arial"/>
              <a:buChar char="•"/>
            </a:pPr>
            <a:r>
              <a:rPr lang="en-US" sz="2499" dirty="0">
                <a:solidFill>
                  <a:srgbClr val="000000"/>
                </a:solidFill>
                <a:latin typeface="DM Sans"/>
                <a:ea typeface="DM Sans"/>
                <a:cs typeface="DM Sans"/>
                <a:sym typeface="DM Sans"/>
              </a:rPr>
              <a:t>Apply concepts of kinematic pairs, joints, and mobility analysis to develop a functioning CAD model in Fusion 360.</a:t>
            </a:r>
          </a:p>
          <a:p>
            <a:pPr marL="539748" lvl="1" indent="-269874" algn="just">
              <a:lnSpc>
                <a:spcPts val="3499"/>
              </a:lnSpc>
              <a:buFont typeface="Arial"/>
              <a:buChar char="•"/>
            </a:pPr>
            <a:r>
              <a:rPr lang="en-US" sz="2499" dirty="0">
                <a:solidFill>
                  <a:srgbClr val="000000"/>
                </a:solidFill>
                <a:latin typeface="DM Sans"/>
                <a:ea typeface="DM Sans"/>
                <a:cs typeface="DM Sans"/>
                <a:sym typeface="DM Sans"/>
              </a:rPr>
              <a:t>Simulate the wheel's displacement, velocity, and motion behavior, linking theoretical principles with real-world applications.</a:t>
            </a:r>
          </a:p>
          <a:p>
            <a:pPr marL="539748" lvl="1" indent="-269874" algn="just">
              <a:lnSpc>
                <a:spcPts val="3499"/>
              </a:lnSpc>
              <a:buFont typeface="Arial"/>
              <a:buChar char="•"/>
            </a:pPr>
            <a:r>
              <a:rPr lang="en-US" sz="2499" dirty="0">
                <a:solidFill>
                  <a:srgbClr val="000000"/>
                </a:solidFill>
                <a:latin typeface="DM Sans"/>
                <a:ea typeface="DM Sans"/>
                <a:cs typeface="DM Sans"/>
                <a:sym typeface="DM Sans"/>
              </a:rPr>
              <a:t>Understand the real-world applications in fields requiring high maneuverability, like robotics, assistive mobility devices, and automated systems</a:t>
            </a:r>
          </a:p>
        </p:txBody>
      </p:sp>
      <p:sp>
        <p:nvSpPr>
          <p:cNvPr id="9" name="TextBox 9"/>
          <p:cNvSpPr txBox="1"/>
          <p:nvPr/>
        </p:nvSpPr>
        <p:spPr>
          <a:xfrm>
            <a:off x="2018851" y="2790873"/>
            <a:ext cx="14250299" cy="1957107"/>
          </a:xfrm>
          <a:prstGeom prst="rect">
            <a:avLst/>
          </a:prstGeom>
        </p:spPr>
        <p:txBody>
          <a:bodyPr lIns="0" tIns="0" rIns="0" bIns="0" rtlCol="0" anchor="t">
            <a:spAutoFit/>
          </a:bodyPr>
          <a:lstStyle/>
          <a:p>
            <a:pPr algn="ctr">
              <a:lnSpc>
                <a:spcPts val="3962"/>
              </a:lnSpc>
            </a:pPr>
            <a:endParaRPr/>
          </a:p>
          <a:p>
            <a:pPr algn="ctr">
              <a:lnSpc>
                <a:spcPts val="3962"/>
              </a:lnSpc>
              <a:spcBef>
                <a:spcPct val="0"/>
              </a:spcBef>
            </a:pPr>
            <a:r>
              <a:rPr lang="en-US" sz="2830" b="1">
                <a:solidFill>
                  <a:srgbClr val="000000"/>
                </a:solidFill>
                <a:latin typeface="DM Sans Bold"/>
                <a:ea typeface="DM Sans Bold"/>
                <a:cs typeface="DM Sans Bold"/>
                <a:sym typeface="DM Sans Bold"/>
              </a:rPr>
              <a:t>To design a Mecanum wheel system demonstrating omnidirectional mobility using</a:t>
            </a:r>
          </a:p>
          <a:p>
            <a:pPr algn="ctr">
              <a:lnSpc>
                <a:spcPts val="3962"/>
              </a:lnSpc>
              <a:spcBef>
                <a:spcPct val="0"/>
              </a:spcBef>
            </a:pPr>
            <a:r>
              <a:rPr lang="en-US" sz="2830" b="1">
                <a:solidFill>
                  <a:srgbClr val="000000"/>
                </a:solidFill>
                <a:latin typeface="DM Sans Bold"/>
                <a:ea typeface="DM Sans Bold"/>
                <a:cs typeface="DM Sans Bold"/>
                <a:sym typeface="DM Sans Bold"/>
              </a:rPr>
              <a:t> fundamental kinematic principles.</a:t>
            </a:r>
          </a:p>
          <a:p>
            <a:pPr algn="ctr">
              <a:lnSpc>
                <a:spcPts val="3962"/>
              </a:lnSpc>
              <a:spcBef>
                <a:spcPct val="0"/>
              </a:spcBef>
            </a:pPr>
            <a:endParaRPr lang="en-US" sz="2830" b="1">
              <a:solidFill>
                <a:srgbClr val="000000"/>
              </a:solidFill>
              <a:latin typeface="DM Sans Bold"/>
              <a:ea typeface="DM Sans Bold"/>
              <a:cs typeface="DM Sans Bold"/>
              <a:sym typeface="DM Sans Bold"/>
            </a:endParaRPr>
          </a:p>
        </p:txBody>
      </p:sp>
      <p:sp>
        <p:nvSpPr>
          <p:cNvPr id="10" name="AutoShape 10"/>
          <p:cNvSpPr/>
          <p:nvPr/>
        </p:nvSpPr>
        <p:spPr>
          <a:xfrm flipV="1">
            <a:off x="7432338" y="2069675"/>
            <a:ext cx="3907009" cy="0"/>
          </a:xfrm>
          <a:prstGeom prst="line">
            <a:avLst/>
          </a:prstGeom>
          <a:ln w="38100" cap="flat">
            <a:solidFill>
              <a:srgbClr val="FF3131"/>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2000" advTm="23654"/>
    </mc:Choice>
    <mc:Fallback xmlns="">
      <p:transition spd="slow" advTm="2365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808121" y="2083956"/>
            <a:ext cx="7128051" cy="3761648"/>
          </a:xfrm>
          <a:custGeom>
            <a:avLst/>
            <a:gdLst/>
            <a:ahLst/>
            <a:cxnLst/>
            <a:rect l="l" t="t" r="r" b="b"/>
            <a:pathLst>
              <a:path w="7128051" h="3761648">
                <a:moveTo>
                  <a:pt x="0" y="0"/>
                </a:moveTo>
                <a:lnTo>
                  <a:pt x="7128051" y="0"/>
                </a:lnTo>
                <a:lnTo>
                  <a:pt x="7128051" y="3761649"/>
                </a:lnTo>
                <a:lnTo>
                  <a:pt x="0" y="3761649"/>
                </a:lnTo>
                <a:lnTo>
                  <a:pt x="0" y="0"/>
                </a:lnTo>
                <a:close/>
              </a:path>
            </a:pathLst>
          </a:custGeom>
          <a:blipFill>
            <a:blip r:embed="rId2"/>
            <a:stretch>
              <a:fillRect/>
            </a:stretch>
          </a:blipFill>
        </p:spPr>
      </p:sp>
      <p:sp>
        <p:nvSpPr>
          <p:cNvPr id="3" name="Freeform 3"/>
          <p:cNvSpPr/>
          <p:nvPr/>
        </p:nvSpPr>
        <p:spPr>
          <a:xfrm>
            <a:off x="11072781" y="5143500"/>
            <a:ext cx="5949659" cy="4806621"/>
          </a:xfrm>
          <a:custGeom>
            <a:avLst/>
            <a:gdLst/>
            <a:ahLst/>
            <a:cxnLst/>
            <a:rect l="l" t="t" r="r" b="b"/>
            <a:pathLst>
              <a:path w="5949659" h="4806621">
                <a:moveTo>
                  <a:pt x="0" y="0"/>
                </a:moveTo>
                <a:lnTo>
                  <a:pt x="5949659" y="0"/>
                </a:lnTo>
                <a:lnTo>
                  <a:pt x="5949659" y="4806621"/>
                </a:lnTo>
                <a:lnTo>
                  <a:pt x="0" y="4806621"/>
                </a:lnTo>
                <a:lnTo>
                  <a:pt x="0" y="0"/>
                </a:lnTo>
                <a:close/>
              </a:path>
            </a:pathLst>
          </a:custGeom>
          <a:blipFill>
            <a:blip r:embed="rId3"/>
            <a:stretch>
              <a:fillRect/>
            </a:stretch>
          </a:blipFill>
        </p:spPr>
      </p:sp>
      <p:sp>
        <p:nvSpPr>
          <p:cNvPr id="4" name="TextBox 4"/>
          <p:cNvSpPr txBox="1"/>
          <p:nvPr/>
        </p:nvSpPr>
        <p:spPr>
          <a:xfrm>
            <a:off x="548956" y="472790"/>
            <a:ext cx="9828287" cy="1007045"/>
          </a:xfrm>
          <a:prstGeom prst="rect">
            <a:avLst/>
          </a:prstGeom>
        </p:spPr>
        <p:txBody>
          <a:bodyPr lIns="0" tIns="0" rIns="0" bIns="0" rtlCol="0" anchor="t">
            <a:spAutoFit/>
          </a:bodyPr>
          <a:lstStyle/>
          <a:p>
            <a:pPr marL="0" lvl="0" indent="0" algn="ctr">
              <a:lnSpc>
                <a:spcPts val="8207"/>
              </a:lnSpc>
              <a:spcBef>
                <a:spcPct val="0"/>
              </a:spcBef>
            </a:pPr>
            <a:r>
              <a:rPr lang="en-US" sz="5947" b="1" spc="315">
                <a:solidFill>
                  <a:srgbClr val="231F20"/>
                </a:solidFill>
                <a:latin typeface="Oswald Bold"/>
                <a:ea typeface="Oswald Bold"/>
                <a:cs typeface="Oswald Bold"/>
                <a:sym typeface="Oswald Bold"/>
              </a:rPr>
              <a:t>KINEMATIC ANALYSIS  -DOF</a:t>
            </a:r>
          </a:p>
        </p:txBody>
      </p:sp>
      <p:sp>
        <p:nvSpPr>
          <p:cNvPr id="5" name="TextBox 5"/>
          <p:cNvSpPr txBox="1"/>
          <p:nvPr/>
        </p:nvSpPr>
        <p:spPr>
          <a:xfrm>
            <a:off x="8156751" y="2882469"/>
            <a:ext cx="9323128" cy="2139047"/>
          </a:xfrm>
          <a:prstGeom prst="rect">
            <a:avLst/>
          </a:prstGeom>
        </p:spPr>
        <p:txBody>
          <a:bodyPr lIns="0" tIns="0" rIns="0" bIns="0" rtlCol="0" anchor="t">
            <a:spAutoFit/>
          </a:bodyPr>
          <a:lstStyle/>
          <a:p>
            <a:pPr marL="438150" lvl="1" indent="-219075" algn="just">
              <a:lnSpc>
                <a:spcPts val="2842"/>
              </a:lnSpc>
              <a:buFont typeface="Arial"/>
              <a:buChar char="•"/>
            </a:pPr>
            <a:r>
              <a:rPr lang="en-US" sz="2000" b="1">
                <a:solidFill>
                  <a:srgbClr val="000000"/>
                </a:solidFill>
                <a:latin typeface="DM Sans Bold"/>
                <a:ea typeface="DM Sans Bold"/>
                <a:cs typeface="DM Sans Bold"/>
                <a:sym typeface="DM Sans Bold"/>
              </a:rPr>
              <a:t>3 DOFs </a:t>
            </a:r>
            <a:r>
              <a:rPr lang="en-US" sz="2000">
                <a:solidFill>
                  <a:srgbClr val="000000"/>
                </a:solidFill>
                <a:latin typeface="DM Sans"/>
                <a:ea typeface="DM Sans"/>
                <a:cs typeface="DM Sans"/>
                <a:sym typeface="DM Sans"/>
              </a:rPr>
              <a:t>composed of wheel rotation, roller rotation and rotational slip about the vertical axis passing through the point of contact (Figure 2).</a:t>
            </a:r>
            <a:endParaRPr lang="en-US" sz="2000"/>
          </a:p>
          <a:p>
            <a:pPr algn="just">
              <a:lnSpc>
                <a:spcPts val="2842"/>
              </a:lnSpc>
            </a:pPr>
            <a:endParaRPr lang="en-US" sz="2030">
              <a:solidFill>
                <a:srgbClr val="000000"/>
              </a:solidFill>
              <a:latin typeface="DM Sans"/>
              <a:ea typeface="DM Sans"/>
              <a:cs typeface="DM Sans"/>
              <a:sym typeface="DM Sans"/>
            </a:endParaRPr>
          </a:p>
          <a:p>
            <a:pPr marL="438150" lvl="1" indent="-219075" algn="just">
              <a:lnSpc>
                <a:spcPts val="2842"/>
              </a:lnSpc>
              <a:buFont typeface="Arial"/>
              <a:buChar char="•"/>
            </a:pPr>
            <a:r>
              <a:rPr lang="en-US" sz="2000">
                <a:solidFill>
                  <a:srgbClr val="000000"/>
                </a:solidFill>
                <a:latin typeface="DM Sans"/>
                <a:ea typeface="DM Sans"/>
                <a:cs typeface="DM Sans"/>
                <a:sym typeface="DM Sans"/>
              </a:rPr>
              <a:t>The </a:t>
            </a:r>
            <a:r>
              <a:rPr lang="en-US" sz="2000" b="1">
                <a:solidFill>
                  <a:srgbClr val="000000"/>
                </a:solidFill>
                <a:latin typeface="DM Sans Bold"/>
                <a:ea typeface="DM Sans Bold"/>
                <a:cs typeface="DM Sans Bold"/>
                <a:sym typeface="DM Sans Bold"/>
              </a:rPr>
              <a:t>active component</a:t>
            </a:r>
            <a:r>
              <a:rPr lang="en-US" sz="2000">
                <a:solidFill>
                  <a:srgbClr val="000000"/>
                </a:solidFill>
                <a:latin typeface="DM Sans"/>
                <a:ea typeface="DM Sans"/>
                <a:cs typeface="DM Sans"/>
                <a:sym typeface="DM Sans"/>
              </a:rPr>
              <a:t> is directed along the axis of the roller in contact with the ground, while the</a:t>
            </a:r>
            <a:r>
              <a:rPr lang="en-US" sz="2000" b="1">
                <a:solidFill>
                  <a:srgbClr val="000000"/>
                </a:solidFill>
                <a:latin typeface="DM Sans Bold"/>
                <a:ea typeface="DM Sans Bold"/>
                <a:cs typeface="DM Sans Bold"/>
                <a:sym typeface="DM Sans Bold"/>
              </a:rPr>
              <a:t> passive </a:t>
            </a:r>
            <a:r>
              <a:rPr lang="en-US" sz="2000">
                <a:solidFill>
                  <a:srgbClr val="000000"/>
                </a:solidFill>
                <a:latin typeface="DM Sans"/>
                <a:ea typeface="DM Sans"/>
                <a:cs typeface="DM Sans"/>
                <a:sym typeface="DM Sans"/>
              </a:rPr>
              <a:t>one is perpendicular to the roller axis.</a:t>
            </a:r>
            <a:endParaRPr lang="en-US" sz="2000">
              <a:solidFill>
                <a:srgbClr val="000000"/>
              </a:solidFill>
              <a:latin typeface="DM Sans"/>
              <a:ea typeface="DM Sans"/>
              <a:cs typeface="DM Sans"/>
            </a:endParaRPr>
          </a:p>
          <a:p>
            <a:pPr algn="just">
              <a:lnSpc>
                <a:spcPts val="2842"/>
              </a:lnSpc>
              <a:spcBef>
                <a:spcPct val="0"/>
              </a:spcBef>
            </a:pPr>
            <a:endParaRPr lang="en-US" sz="2030">
              <a:solidFill>
                <a:srgbClr val="000000"/>
              </a:solidFill>
              <a:latin typeface="DM Sans"/>
              <a:ea typeface="DM Sans"/>
              <a:cs typeface="DM Sans"/>
              <a:sym typeface="DM Sans"/>
            </a:endParaRPr>
          </a:p>
        </p:txBody>
      </p:sp>
      <p:sp>
        <p:nvSpPr>
          <p:cNvPr id="6" name="TextBox 6"/>
          <p:cNvSpPr txBox="1"/>
          <p:nvPr/>
        </p:nvSpPr>
        <p:spPr>
          <a:xfrm>
            <a:off x="7936172" y="2156647"/>
            <a:ext cx="4882143" cy="430978"/>
          </a:xfrm>
          <a:prstGeom prst="rect">
            <a:avLst/>
          </a:prstGeom>
        </p:spPr>
        <p:txBody>
          <a:bodyPr lIns="0" tIns="0" rIns="0" bIns="0" rtlCol="0" anchor="t">
            <a:spAutoFit/>
          </a:bodyPr>
          <a:lstStyle/>
          <a:p>
            <a:pPr algn="ctr">
              <a:lnSpc>
                <a:spcPts val="3542"/>
              </a:lnSpc>
              <a:spcBef>
                <a:spcPct val="0"/>
              </a:spcBef>
            </a:pPr>
            <a:r>
              <a:rPr lang="en-US" sz="2530" b="1">
                <a:solidFill>
                  <a:srgbClr val="000000"/>
                </a:solidFill>
                <a:latin typeface="DM Sans Bold"/>
                <a:ea typeface="DM Sans Bold"/>
                <a:cs typeface="DM Sans Bold"/>
                <a:sym typeface="DM Sans Bold"/>
              </a:rPr>
              <a:t>Singular Mecanum Wheel</a:t>
            </a:r>
          </a:p>
        </p:txBody>
      </p:sp>
      <p:sp>
        <p:nvSpPr>
          <p:cNvPr id="7" name="TextBox 7"/>
          <p:cNvSpPr txBox="1"/>
          <p:nvPr/>
        </p:nvSpPr>
        <p:spPr>
          <a:xfrm>
            <a:off x="1349542" y="7045836"/>
            <a:ext cx="9323128" cy="3036359"/>
          </a:xfrm>
          <a:prstGeom prst="rect">
            <a:avLst/>
          </a:prstGeom>
        </p:spPr>
        <p:txBody>
          <a:bodyPr lIns="0" tIns="0" rIns="0" bIns="0" rtlCol="0" anchor="t">
            <a:spAutoFit/>
          </a:bodyPr>
          <a:lstStyle/>
          <a:p>
            <a:pPr algn="l">
              <a:lnSpc>
                <a:spcPts val="3541"/>
              </a:lnSpc>
            </a:pPr>
            <a:r>
              <a:rPr lang="en-US" sz="2529" b="1">
                <a:solidFill>
                  <a:srgbClr val="000000"/>
                </a:solidFill>
                <a:latin typeface="DM Sans Bold"/>
                <a:ea typeface="DM Sans Bold"/>
                <a:cs typeface="DM Sans Bold"/>
                <a:sym typeface="DM Sans Bold"/>
              </a:rPr>
              <a:t>Planar Mobile Robot</a:t>
            </a:r>
          </a:p>
          <a:p>
            <a:pPr algn="l">
              <a:lnSpc>
                <a:spcPts val="2986"/>
              </a:lnSpc>
            </a:pPr>
            <a:endParaRPr lang="en-US" sz="2529" b="1">
              <a:solidFill>
                <a:srgbClr val="000000"/>
              </a:solidFill>
              <a:latin typeface="DM Sans Bold"/>
              <a:ea typeface="DM Sans Bold"/>
              <a:cs typeface="DM Sans Bold"/>
              <a:sym typeface="DM Sans Bold"/>
            </a:endParaRPr>
          </a:p>
          <a:p>
            <a:pPr marL="460533" lvl="1" indent="-230266" algn="l">
              <a:lnSpc>
                <a:spcPts val="2986"/>
              </a:lnSpc>
              <a:spcBef>
                <a:spcPct val="0"/>
              </a:spcBef>
              <a:buFont typeface="Arial"/>
              <a:buChar char="•"/>
            </a:pPr>
            <a:r>
              <a:rPr lang="en-US" sz="2133" b="1">
                <a:solidFill>
                  <a:srgbClr val="000000"/>
                </a:solidFill>
                <a:latin typeface="DM Sans Bold"/>
                <a:ea typeface="DM Sans Bold"/>
                <a:cs typeface="DM Sans Bold"/>
                <a:sym typeface="DM Sans Bold"/>
              </a:rPr>
              <a:t>3 DOF</a:t>
            </a:r>
            <a:r>
              <a:rPr lang="en-US" sz="2133">
                <a:solidFill>
                  <a:srgbClr val="000000"/>
                </a:solidFill>
                <a:latin typeface="DM Sans"/>
                <a:ea typeface="DM Sans"/>
                <a:cs typeface="DM Sans"/>
                <a:sym typeface="DM Sans"/>
              </a:rPr>
              <a:t>: two for translation (along the X and Y axes) and one for rotation (about the Z-axis). </a:t>
            </a:r>
          </a:p>
          <a:p>
            <a:pPr algn="l">
              <a:lnSpc>
                <a:spcPts val="2986"/>
              </a:lnSpc>
              <a:spcBef>
                <a:spcPct val="0"/>
              </a:spcBef>
            </a:pPr>
            <a:endParaRPr lang="en-US" sz="2133">
              <a:solidFill>
                <a:srgbClr val="000000"/>
              </a:solidFill>
              <a:latin typeface="DM Sans"/>
              <a:ea typeface="DM Sans"/>
              <a:cs typeface="DM Sans"/>
              <a:sym typeface="DM Sans"/>
            </a:endParaRPr>
          </a:p>
          <a:p>
            <a:pPr marL="460533" lvl="1" indent="-230266" algn="l">
              <a:lnSpc>
                <a:spcPts val="2986"/>
              </a:lnSpc>
              <a:spcBef>
                <a:spcPct val="0"/>
              </a:spcBef>
              <a:buFont typeface="Arial"/>
              <a:buChar char="•"/>
            </a:pPr>
            <a:r>
              <a:rPr lang="en-US" sz="2133">
                <a:solidFill>
                  <a:srgbClr val="000000"/>
                </a:solidFill>
                <a:latin typeface="DM Sans"/>
                <a:ea typeface="DM Sans"/>
                <a:cs typeface="DM Sans"/>
                <a:sym typeface="DM Sans"/>
              </a:rPr>
              <a:t>The system is </a:t>
            </a:r>
            <a:r>
              <a:rPr lang="en-US" sz="2133" b="1">
                <a:solidFill>
                  <a:srgbClr val="000000"/>
                </a:solidFill>
                <a:latin typeface="DM Sans Bold"/>
                <a:ea typeface="DM Sans Bold"/>
                <a:cs typeface="DM Sans Bold"/>
                <a:sym typeface="DM Sans Bold"/>
              </a:rPr>
              <a:t>kinematically over-constrained</a:t>
            </a:r>
            <a:r>
              <a:rPr lang="en-US" sz="2133">
                <a:solidFill>
                  <a:srgbClr val="000000"/>
                </a:solidFill>
                <a:latin typeface="DM Sans"/>
                <a:ea typeface="DM Sans"/>
                <a:cs typeface="DM Sans"/>
                <a:sym typeface="DM Sans"/>
              </a:rPr>
              <a:t> i.e. there are four DoF, out of which one is redundant.</a:t>
            </a:r>
          </a:p>
          <a:p>
            <a:pPr algn="l">
              <a:lnSpc>
                <a:spcPts val="2986"/>
              </a:lnSpc>
              <a:spcBef>
                <a:spcPct val="0"/>
              </a:spcBef>
            </a:pPr>
            <a:endParaRPr lang="en-US" sz="2133">
              <a:solidFill>
                <a:srgbClr val="000000"/>
              </a:solidFill>
              <a:latin typeface="DM Sans"/>
              <a:ea typeface="DM Sans"/>
              <a:cs typeface="DM Sans"/>
              <a:sym typeface="DM Sans"/>
            </a:endParaRPr>
          </a:p>
        </p:txBody>
      </p:sp>
      <p:sp>
        <p:nvSpPr>
          <p:cNvPr id="8" name="AutoShape 8"/>
          <p:cNvSpPr/>
          <p:nvPr/>
        </p:nvSpPr>
        <p:spPr>
          <a:xfrm>
            <a:off x="1443932" y="1498885"/>
            <a:ext cx="6492240" cy="0"/>
          </a:xfrm>
          <a:prstGeom prst="line">
            <a:avLst/>
          </a:prstGeom>
          <a:ln w="38100" cap="flat">
            <a:solidFill>
              <a:srgbClr val="FF3131"/>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2000" advTm="37446"/>
    </mc:Choice>
    <mc:Fallback xmlns="">
      <p:transition spd="slow" advTm="3744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0115887" y="3215895"/>
            <a:ext cx="7143413" cy="6042405"/>
          </a:xfrm>
          <a:custGeom>
            <a:avLst/>
            <a:gdLst/>
            <a:ahLst/>
            <a:cxnLst/>
            <a:rect l="l" t="t" r="r" b="b"/>
            <a:pathLst>
              <a:path w="7143413" h="6042405">
                <a:moveTo>
                  <a:pt x="0" y="0"/>
                </a:moveTo>
                <a:lnTo>
                  <a:pt x="7143413" y="0"/>
                </a:lnTo>
                <a:lnTo>
                  <a:pt x="7143413" y="6042405"/>
                </a:lnTo>
                <a:lnTo>
                  <a:pt x="0" y="6042405"/>
                </a:lnTo>
                <a:lnTo>
                  <a:pt x="0" y="0"/>
                </a:lnTo>
                <a:close/>
              </a:path>
            </a:pathLst>
          </a:custGeom>
          <a:blipFill>
            <a:blip r:embed="rId3"/>
            <a:stretch>
              <a:fillRect t="-663"/>
            </a:stretch>
          </a:blipFill>
        </p:spPr>
      </p:sp>
      <p:sp>
        <p:nvSpPr>
          <p:cNvPr id="3" name="Freeform 3"/>
          <p:cNvSpPr/>
          <p:nvPr/>
        </p:nvSpPr>
        <p:spPr>
          <a:xfrm>
            <a:off x="1028700" y="4938974"/>
            <a:ext cx="8374876" cy="4319326"/>
          </a:xfrm>
          <a:custGeom>
            <a:avLst/>
            <a:gdLst/>
            <a:ahLst/>
            <a:cxnLst/>
            <a:rect l="l" t="t" r="r" b="b"/>
            <a:pathLst>
              <a:path w="8374876" h="4319326">
                <a:moveTo>
                  <a:pt x="0" y="0"/>
                </a:moveTo>
                <a:lnTo>
                  <a:pt x="8374876" y="0"/>
                </a:lnTo>
                <a:lnTo>
                  <a:pt x="8374876" y="4319326"/>
                </a:lnTo>
                <a:lnTo>
                  <a:pt x="0" y="4319326"/>
                </a:lnTo>
                <a:lnTo>
                  <a:pt x="0" y="0"/>
                </a:lnTo>
                <a:close/>
              </a:path>
            </a:pathLst>
          </a:custGeom>
          <a:blipFill>
            <a:blip r:embed="rId4"/>
            <a:stretch>
              <a:fillRect/>
            </a:stretch>
          </a:blipFill>
        </p:spPr>
      </p:sp>
      <p:sp>
        <p:nvSpPr>
          <p:cNvPr id="4" name="TextBox 4"/>
          <p:cNvSpPr txBox="1"/>
          <p:nvPr/>
        </p:nvSpPr>
        <p:spPr>
          <a:xfrm>
            <a:off x="787567" y="765939"/>
            <a:ext cx="11749405" cy="1007045"/>
          </a:xfrm>
          <a:prstGeom prst="rect">
            <a:avLst/>
          </a:prstGeom>
        </p:spPr>
        <p:txBody>
          <a:bodyPr lIns="0" tIns="0" rIns="0" bIns="0" rtlCol="0" anchor="t">
            <a:spAutoFit/>
          </a:bodyPr>
          <a:lstStyle/>
          <a:p>
            <a:pPr marL="0" lvl="0" indent="0" algn="ctr">
              <a:lnSpc>
                <a:spcPts val="8207"/>
              </a:lnSpc>
              <a:spcBef>
                <a:spcPct val="0"/>
              </a:spcBef>
            </a:pPr>
            <a:r>
              <a:rPr lang="en-US" sz="5947" b="1" u="none" strike="noStrike" spc="315">
                <a:solidFill>
                  <a:srgbClr val="231F20"/>
                </a:solidFill>
                <a:latin typeface="Oswald Bold"/>
                <a:ea typeface="Oswald Bold"/>
                <a:cs typeface="Oswald Bold"/>
                <a:sym typeface="Oswald Bold"/>
              </a:rPr>
              <a:t>OMNIDIRECTIONAL SOLUTION</a:t>
            </a:r>
          </a:p>
        </p:txBody>
      </p:sp>
      <p:sp>
        <p:nvSpPr>
          <p:cNvPr id="5" name="TextBox 5"/>
          <p:cNvSpPr txBox="1"/>
          <p:nvPr/>
        </p:nvSpPr>
        <p:spPr>
          <a:xfrm>
            <a:off x="1028700" y="3177795"/>
            <a:ext cx="8522368" cy="1469882"/>
          </a:xfrm>
          <a:prstGeom prst="rect">
            <a:avLst/>
          </a:prstGeom>
        </p:spPr>
        <p:txBody>
          <a:bodyPr lIns="0" tIns="0" rIns="0" bIns="0" rtlCol="0" anchor="t">
            <a:spAutoFit/>
          </a:bodyPr>
          <a:lstStyle/>
          <a:p>
            <a:pPr marL="460001" lvl="1" indent="-230001" algn="l">
              <a:lnSpc>
                <a:spcPts val="2982"/>
              </a:lnSpc>
              <a:buFont typeface="Arial"/>
              <a:buChar char="•"/>
            </a:pPr>
            <a:r>
              <a:rPr lang="en-US" sz="2130">
                <a:solidFill>
                  <a:srgbClr val="231F20"/>
                </a:solidFill>
                <a:latin typeface="DM Sans"/>
                <a:ea typeface="DM Sans"/>
                <a:cs typeface="DM Sans"/>
                <a:sym typeface="DM Sans"/>
              </a:rPr>
              <a:t>considering equations for the Forward and Inverse kinematics of the system</a:t>
            </a:r>
          </a:p>
          <a:p>
            <a:pPr marL="460001" lvl="1" indent="-230001" algn="l">
              <a:lnSpc>
                <a:spcPts val="2982"/>
              </a:lnSpc>
              <a:buFont typeface="Arial"/>
              <a:buChar char="•"/>
            </a:pPr>
            <a:r>
              <a:rPr lang="en-US" sz="2130">
                <a:solidFill>
                  <a:srgbClr val="231F20"/>
                </a:solidFill>
                <a:latin typeface="DM Sans"/>
                <a:ea typeface="DM Sans"/>
                <a:cs typeface="DM Sans"/>
                <a:sym typeface="DM Sans"/>
              </a:rPr>
              <a:t>replacing the given parameters with Jacobians for the same</a:t>
            </a:r>
          </a:p>
          <a:p>
            <a:pPr marL="460001" lvl="1" indent="-230001" algn="l">
              <a:lnSpc>
                <a:spcPts val="2982"/>
              </a:lnSpc>
              <a:buFont typeface="Arial"/>
              <a:buChar char="•"/>
            </a:pPr>
            <a:r>
              <a:rPr lang="en-US" sz="2130">
                <a:solidFill>
                  <a:srgbClr val="231F20"/>
                </a:solidFill>
                <a:latin typeface="DM Sans"/>
                <a:ea typeface="DM Sans"/>
                <a:cs typeface="DM Sans"/>
                <a:sym typeface="DM Sans"/>
              </a:rPr>
              <a:t>we obtain the velocity solutions</a:t>
            </a:r>
          </a:p>
        </p:txBody>
      </p:sp>
      <p:sp>
        <p:nvSpPr>
          <p:cNvPr id="6" name="AutoShape 6"/>
          <p:cNvSpPr/>
          <p:nvPr/>
        </p:nvSpPr>
        <p:spPr>
          <a:xfrm>
            <a:off x="1646385" y="1772984"/>
            <a:ext cx="7752709" cy="29027"/>
          </a:xfrm>
          <a:prstGeom prst="line">
            <a:avLst/>
          </a:prstGeom>
          <a:ln w="38100" cap="flat">
            <a:solidFill>
              <a:srgbClr val="FF3131"/>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2000" advTm="23243"/>
    </mc:Choice>
    <mc:Fallback xmlns="">
      <p:transition spd="slow" advTm="2324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21679" y="-709726"/>
            <a:ext cx="9053295" cy="5401799"/>
          </a:xfrm>
          <a:custGeom>
            <a:avLst/>
            <a:gdLst/>
            <a:ahLst/>
            <a:cxnLst/>
            <a:rect l="l" t="t" r="r" b="b"/>
            <a:pathLst>
              <a:path w="9053295" h="5401799">
                <a:moveTo>
                  <a:pt x="0" y="0"/>
                </a:moveTo>
                <a:lnTo>
                  <a:pt x="9053294" y="0"/>
                </a:lnTo>
                <a:lnTo>
                  <a:pt x="9053294" y="5401800"/>
                </a:lnTo>
                <a:lnTo>
                  <a:pt x="0" y="5401800"/>
                </a:lnTo>
                <a:lnTo>
                  <a:pt x="0" y="0"/>
                </a:lnTo>
                <a:close/>
              </a:path>
            </a:pathLst>
          </a:custGeom>
          <a:blipFill>
            <a:blip r:embed="rId3"/>
            <a:stretch>
              <a:fillRect/>
            </a:stretch>
          </a:blipFill>
        </p:spPr>
      </p:sp>
      <p:sp>
        <p:nvSpPr>
          <p:cNvPr id="3" name="Freeform 3"/>
          <p:cNvSpPr/>
          <p:nvPr/>
        </p:nvSpPr>
        <p:spPr>
          <a:xfrm>
            <a:off x="-1810037" y="2251214"/>
            <a:ext cx="9053295" cy="5401799"/>
          </a:xfrm>
          <a:custGeom>
            <a:avLst/>
            <a:gdLst/>
            <a:ahLst/>
            <a:cxnLst/>
            <a:rect l="l" t="t" r="r" b="b"/>
            <a:pathLst>
              <a:path w="9053295" h="5401799">
                <a:moveTo>
                  <a:pt x="0" y="0"/>
                </a:moveTo>
                <a:lnTo>
                  <a:pt x="9053294" y="0"/>
                </a:lnTo>
                <a:lnTo>
                  <a:pt x="9053294" y="5401799"/>
                </a:lnTo>
                <a:lnTo>
                  <a:pt x="0" y="5401799"/>
                </a:lnTo>
                <a:lnTo>
                  <a:pt x="0" y="0"/>
                </a:lnTo>
                <a:close/>
              </a:path>
            </a:pathLst>
          </a:custGeom>
          <a:blipFill>
            <a:blip r:embed="rId4"/>
            <a:stretch>
              <a:fillRect/>
            </a:stretch>
          </a:blipFill>
        </p:spPr>
      </p:sp>
      <p:sp>
        <p:nvSpPr>
          <p:cNvPr id="4" name="Freeform 4"/>
          <p:cNvSpPr/>
          <p:nvPr/>
        </p:nvSpPr>
        <p:spPr>
          <a:xfrm>
            <a:off x="-1810037" y="6488409"/>
            <a:ext cx="9313961" cy="4427028"/>
          </a:xfrm>
          <a:custGeom>
            <a:avLst/>
            <a:gdLst/>
            <a:ahLst/>
            <a:cxnLst/>
            <a:rect l="l" t="t" r="r" b="b"/>
            <a:pathLst>
              <a:path w="9313961" h="4427028">
                <a:moveTo>
                  <a:pt x="0" y="0"/>
                </a:moveTo>
                <a:lnTo>
                  <a:pt x="9313961" y="0"/>
                </a:lnTo>
                <a:lnTo>
                  <a:pt x="9313961" y="4427028"/>
                </a:lnTo>
                <a:lnTo>
                  <a:pt x="0" y="4427028"/>
                </a:lnTo>
                <a:lnTo>
                  <a:pt x="0" y="0"/>
                </a:lnTo>
                <a:close/>
              </a:path>
            </a:pathLst>
          </a:custGeom>
          <a:blipFill>
            <a:blip r:embed="rId5"/>
            <a:stretch>
              <a:fillRect t="-25531"/>
            </a:stretch>
          </a:blipFill>
        </p:spPr>
      </p:sp>
      <p:sp>
        <p:nvSpPr>
          <p:cNvPr id="5" name="TextBox 5"/>
          <p:cNvSpPr txBox="1"/>
          <p:nvPr/>
        </p:nvSpPr>
        <p:spPr>
          <a:xfrm>
            <a:off x="5192965" y="2103557"/>
            <a:ext cx="12653840" cy="6843907"/>
          </a:xfrm>
          <a:prstGeom prst="rect">
            <a:avLst/>
          </a:prstGeom>
        </p:spPr>
        <p:txBody>
          <a:bodyPr lIns="0" tIns="0" rIns="0" bIns="0" rtlCol="0" anchor="t">
            <a:spAutoFit/>
          </a:bodyPr>
          <a:lstStyle/>
          <a:p>
            <a:pPr algn="l">
              <a:lnSpc>
                <a:spcPts val="3401"/>
              </a:lnSpc>
            </a:pPr>
            <a:endParaRPr/>
          </a:p>
          <a:p>
            <a:pPr marL="524601" lvl="1" indent="-262301" algn="l">
              <a:lnSpc>
                <a:spcPts val="3401"/>
              </a:lnSpc>
              <a:buFont typeface="Arial"/>
              <a:buChar char="•"/>
            </a:pPr>
            <a:r>
              <a:rPr lang="en-US" sz="2429">
                <a:solidFill>
                  <a:srgbClr val="231F20"/>
                </a:solidFill>
                <a:latin typeface="DM Sans"/>
                <a:ea typeface="DM Sans"/>
                <a:cs typeface="DM Sans"/>
                <a:sym typeface="DM Sans"/>
              </a:rPr>
              <a:t>When the motor‑driven Mecanum wheel contacts the ground, friction arises at each roller’s contact point.</a:t>
            </a:r>
          </a:p>
          <a:p>
            <a:pPr algn="l">
              <a:lnSpc>
                <a:spcPts val="3401"/>
              </a:lnSpc>
            </a:pPr>
            <a:endParaRPr lang="en-US" sz="2429">
              <a:solidFill>
                <a:srgbClr val="231F20"/>
              </a:solidFill>
              <a:latin typeface="DM Sans"/>
              <a:ea typeface="DM Sans"/>
              <a:cs typeface="DM Sans"/>
              <a:sym typeface="DM Sans"/>
            </a:endParaRPr>
          </a:p>
          <a:p>
            <a:pPr marL="524601" lvl="1" indent="-262301" algn="l">
              <a:lnSpc>
                <a:spcPts val="3401"/>
              </a:lnSpc>
              <a:buFont typeface="Arial"/>
              <a:buChar char="•"/>
            </a:pPr>
            <a:r>
              <a:rPr lang="en-US" sz="2429" b="1">
                <a:solidFill>
                  <a:srgbClr val="231F20"/>
                </a:solidFill>
                <a:latin typeface="DM Sans Bold"/>
                <a:ea typeface="DM Sans Bold"/>
                <a:cs typeface="DM Sans Bold"/>
                <a:sym typeface="DM Sans Bold"/>
              </a:rPr>
              <a:t>Decomposition of Frictional Force</a:t>
            </a:r>
            <a:r>
              <a:rPr lang="en-US" sz="2429">
                <a:solidFill>
                  <a:srgbClr val="231F20"/>
                </a:solidFill>
                <a:latin typeface="DM Sans"/>
                <a:ea typeface="DM Sans"/>
                <a:cs typeface="DM Sans"/>
                <a:sym typeface="DM Sans"/>
              </a:rPr>
              <a:t>: This frictional force can be split into two components:</a:t>
            </a:r>
          </a:p>
          <a:p>
            <a:pPr marL="1049203" lvl="2" indent="-349734" algn="l">
              <a:lnSpc>
                <a:spcPts val="3401"/>
              </a:lnSpc>
              <a:buFont typeface="Arial"/>
              <a:buChar char="⚬"/>
            </a:pPr>
            <a:r>
              <a:rPr lang="en-US" sz="2429">
                <a:solidFill>
                  <a:srgbClr val="231F20"/>
                </a:solidFill>
                <a:latin typeface="DM Sans"/>
                <a:ea typeface="DM Sans"/>
                <a:cs typeface="DM Sans"/>
                <a:sym typeface="DM Sans"/>
              </a:rPr>
              <a:t>Tangential Component:  along the roller’s circumference</a:t>
            </a:r>
          </a:p>
          <a:p>
            <a:pPr marL="1049203" lvl="2" indent="-349734" algn="l">
              <a:lnSpc>
                <a:spcPts val="3401"/>
              </a:lnSpc>
              <a:buFont typeface="Arial"/>
              <a:buChar char="⚬"/>
            </a:pPr>
            <a:r>
              <a:rPr lang="en-US" sz="2429">
                <a:solidFill>
                  <a:srgbClr val="231F20"/>
                </a:solidFill>
                <a:latin typeface="DM Sans"/>
                <a:ea typeface="DM Sans"/>
                <a:cs typeface="DM Sans"/>
                <a:sym typeface="DM Sans"/>
              </a:rPr>
              <a:t>Axial Component:  along the roller’s axis</a:t>
            </a:r>
          </a:p>
          <a:p>
            <a:pPr algn="l">
              <a:lnSpc>
                <a:spcPts val="3401"/>
              </a:lnSpc>
            </a:pPr>
            <a:endParaRPr lang="en-US" sz="2429">
              <a:solidFill>
                <a:srgbClr val="231F20"/>
              </a:solidFill>
              <a:latin typeface="DM Sans"/>
              <a:ea typeface="DM Sans"/>
              <a:cs typeface="DM Sans"/>
              <a:sym typeface="DM Sans"/>
            </a:endParaRPr>
          </a:p>
          <a:p>
            <a:pPr marL="524601" lvl="1" indent="-262301" algn="l">
              <a:lnSpc>
                <a:spcPts val="3401"/>
              </a:lnSpc>
              <a:buFont typeface="Arial"/>
              <a:buChar char="•"/>
            </a:pPr>
            <a:r>
              <a:rPr lang="en-US" sz="2429">
                <a:solidFill>
                  <a:srgbClr val="231F20"/>
                </a:solidFill>
                <a:latin typeface="DM Sans"/>
                <a:ea typeface="DM Sans"/>
                <a:cs typeface="DM Sans"/>
                <a:sym typeface="DM Sans"/>
              </a:rPr>
              <a:t>The roller is free to spin in the </a:t>
            </a:r>
            <a:r>
              <a:rPr lang="en-US" sz="2429" b="1">
                <a:solidFill>
                  <a:srgbClr val="231F20"/>
                </a:solidFill>
                <a:latin typeface="DM Sans Bold"/>
                <a:ea typeface="DM Sans Bold"/>
                <a:cs typeface="DM Sans Bold"/>
                <a:sym typeface="DM Sans Bold"/>
              </a:rPr>
              <a:t>tangential direction</a:t>
            </a:r>
            <a:r>
              <a:rPr lang="en-US" sz="2429">
                <a:solidFill>
                  <a:srgbClr val="231F20"/>
                </a:solidFill>
                <a:latin typeface="DM Sans"/>
                <a:ea typeface="DM Sans"/>
                <a:cs typeface="DM Sans"/>
                <a:sym typeface="DM Sans"/>
              </a:rPr>
              <a:t>, so the tangential component of the force will be very small.</a:t>
            </a:r>
          </a:p>
          <a:p>
            <a:pPr algn="l">
              <a:lnSpc>
                <a:spcPts val="3401"/>
              </a:lnSpc>
            </a:pPr>
            <a:endParaRPr lang="en-US" sz="2429">
              <a:solidFill>
                <a:srgbClr val="231F20"/>
              </a:solidFill>
              <a:latin typeface="DM Sans"/>
              <a:ea typeface="DM Sans"/>
              <a:cs typeface="DM Sans"/>
              <a:sym typeface="DM Sans"/>
            </a:endParaRPr>
          </a:p>
          <a:p>
            <a:pPr marL="524601" lvl="1" indent="-262301" algn="l">
              <a:lnSpc>
                <a:spcPts val="3401"/>
              </a:lnSpc>
              <a:buFont typeface="Arial"/>
              <a:buChar char="•"/>
            </a:pPr>
            <a:r>
              <a:rPr lang="en-US" sz="2429">
                <a:solidFill>
                  <a:srgbClr val="231F20"/>
                </a:solidFill>
                <a:latin typeface="DM Sans"/>
                <a:ea typeface="DM Sans"/>
                <a:cs typeface="DM Sans"/>
                <a:sym typeface="DM Sans"/>
              </a:rPr>
              <a:t>In the </a:t>
            </a:r>
            <a:r>
              <a:rPr lang="en-US" sz="2429" b="1">
                <a:solidFill>
                  <a:srgbClr val="231F20"/>
                </a:solidFill>
                <a:latin typeface="DM Sans Bold"/>
                <a:ea typeface="DM Sans Bold"/>
                <a:cs typeface="DM Sans Bold"/>
                <a:sym typeface="DM Sans Bold"/>
              </a:rPr>
              <a:t>axial direction</a:t>
            </a:r>
            <a:r>
              <a:rPr lang="en-US" sz="2429">
                <a:solidFill>
                  <a:srgbClr val="231F20"/>
                </a:solidFill>
                <a:latin typeface="DM Sans"/>
                <a:ea typeface="DM Sans"/>
                <a:cs typeface="DM Sans"/>
                <a:sym typeface="DM Sans"/>
              </a:rPr>
              <a:t>, a significant force transfer occurs. </a:t>
            </a:r>
          </a:p>
          <a:p>
            <a:pPr algn="l">
              <a:lnSpc>
                <a:spcPts val="3401"/>
              </a:lnSpc>
            </a:pPr>
            <a:endParaRPr lang="en-US" sz="2429">
              <a:solidFill>
                <a:srgbClr val="231F20"/>
              </a:solidFill>
              <a:latin typeface="DM Sans"/>
              <a:ea typeface="DM Sans"/>
              <a:cs typeface="DM Sans"/>
              <a:sym typeface="DM Sans"/>
            </a:endParaRPr>
          </a:p>
          <a:p>
            <a:pPr marL="524601" lvl="1" indent="-262301" algn="l">
              <a:lnSpc>
                <a:spcPts val="3401"/>
              </a:lnSpc>
              <a:buFont typeface="Arial"/>
              <a:buChar char="•"/>
            </a:pPr>
            <a:r>
              <a:rPr lang="en-US" sz="2429">
                <a:solidFill>
                  <a:srgbClr val="231F20"/>
                </a:solidFill>
                <a:latin typeface="DM Sans"/>
                <a:ea typeface="DM Sans"/>
                <a:cs typeface="DM Sans"/>
                <a:sym typeface="DM Sans"/>
              </a:rPr>
              <a:t>Despite spinning like a regular wheel, the mechanim wheel produces a driving force at an </a:t>
            </a:r>
            <a:r>
              <a:rPr lang="en-US" sz="2429" b="1">
                <a:solidFill>
                  <a:srgbClr val="231F20"/>
                </a:solidFill>
                <a:latin typeface="DM Sans Bold"/>
                <a:ea typeface="DM Sans Bold"/>
                <a:cs typeface="DM Sans Bold"/>
                <a:sym typeface="DM Sans Bold"/>
              </a:rPr>
              <a:t>angle of 45 degrees</a:t>
            </a:r>
            <a:r>
              <a:rPr lang="en-US" sz="2429">
                <a:solidFill>
                  <a:srgbClr val="231F20"/>
                </a:solidFill>
                <a:latin typeface="DM Sans"/>
                <a:ea typeface="DM Sans"/>
                <a:cs typeface="DM Sans"/>
                <a:sym typeface="DM Sans"/>
              </a:rPr>
              <a:t> due to the frictional forces.</a:t>
            </a:r>
          </a:p>
        </p:txBody>
      </p:sp>
      <p:sp>
        <p:nvSpPr>
          <p:cNvPr id="6" name="TextBox 6"/>
          <p:cNvSpPr txBox="1"/>
          <p:nvPr/>
        </p:nvSpPr>
        <p:spPr>
          <a:xfrm>
            <a:off x="4109711" y="362096"/>
            <a:ext cx="9828287" cy="1007090"/>
          </a:xfrm>
          <a:prstGeom prst="rect">
            <a:avLst/>
          </a:prstGeom>
        </p:spPr>
        <p:txBody>
          <a:bodyPr lIns="0" tIns="0" rIns="0" bIns="0" rtlCol="0" anchor="t">
            <a:spAutoFit/>
          </a:bodyPr>
          <a:lstStyle/>
          <a:p>
            <a:pPr marL="0" lvl="0" indent="0" algn="ctr">
              <a:lnSpc>
                <a:spcPts val="8207"/>
              </a:lnSpc>
              <a:spcBef>
                <a:spcPct val="0"/>
              </a:spcBef>
            </a:pPr>
            <a:r>
              <a:rPr lang="en-US" sz="5947" b="1" spc="315">
                <a:solidFill>
                  <a:srgbClr val="231F20"/>
                </a:solidFill>
                <a:latin typeface="Oswald Bold"/>
                <a:ea typeface="Oswald Bold"/>
                <a:cs typeface="Oswald Bold"/>
                <a:sym typeface="Oswald Bold"/>
              </a:rPr>
              <a:t>FORCE ANALYSIS </a:t>
            </a:r>
          </a:p>
        </p:txBody>
      </p:sp>
      <p:sp>
        <p:nvSpPr>
          <p:cNvPr id="7" name="AutoShape 7"/>
          <p:cNvSpPr/>
          <p:nvPr/>
        </p:nvSpPr>
        <p:spPr>
          <a:xfrm>
            <a:off x="6248400" y="1369186"/>
            <a:ext cx="5257800" cy="0"/>
          </a:xfrm>
          <a:prstGeom prst="line">
            <a:avLst/>
          </a:prstGeom>
          <a:ln w="38100" cap="flat">
            <a:solidFill>
              <a:srgbClr val="FF3131"/>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2000" advTm="49915"/>
    </mc:Choice>
    <mc:Fallback xmlns="">
      <p:transition spd="slow" advTm="4991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95600" y="1029869"/>
            <a:ext cx="8331869" cy="2018694"/>
          </a:xfrm>
          <a:prstGeom prst="rect">
            <a:avLst/>
          </a:prstGeom>
        </p:spPr>
        <p:txBody>
          <a:bodyPr wrap="square" lIns="0" tIns="0" rIns="0" bIns="0" rtlCol="0" anchor="t">
            <a:spAutoFit/>
          </a:bodyPr>
          <a:lstStyle/>
          <a:p>
            <a:pPr marL="0" lvl="0" indent="0" algn="ctr">
              <a:lnSpc>
                <a:spcPts val="8207"/>
              </a:lnSpc>
              <a:spcBef>
                <a:spcPct val="0"/>
              </a:spcBef>
            </a:pPr>
            <a:r>
              <a:rPr lang="en-US" sz="5947" b="1" spc="315" dirty="0">
                <a:solidFill>
                  <a:srgbClr val="231F20"/>
                </a:solidFill>
                <a:latin typeface="Oswald Bold"/>
                <a:ea typeface="Oswald Bold"/>
                <a:cs typeface="Oswald Bold"/>
                <a:sym typeface="Oswald Bold"/>
              </a:rPr>
              <a:t>  KINEMATIC </a:t>
            </a:r>
            <a:r>
              <a:rPr lang="en-US" sz="5947" b="1" u="none" strike="noStrike" spc="315" dirty="0">
                <a:solidFill>
                  <a:srgbClr val="231F20"/>
                </a:solidFill>
                <a:latin typeface="Oswald Bold"/>
                <a:ea typeface="Oswald Bold"/>
                <a:cs typeface="Oswald Bold"/>
                <a:sym typeface="Oswald Bold"/>
              </a:rPr>
              <a:t>SYNTHESIS</a:t>
            </a:r>
          </a:p>
          <a:p>
            <a:pPr marL="0" lvl="0" indent="0" algn="ctr">
              <a:lnSpc>
                <a:spcPts val="8207"/>
              </a:lnSpc>
              <a:spcBef>
                <a:spcPct val="0"/>
              </a:spcBef>
            </a:pPr>
            <a:endParaRPr lang="en-US" sz="5947" b="1" u="none" strike="noStrike" spc="315" dirty="0">
              <a:solidFill>
                <a:srgbClr val="231F20"/>
              </a:solidFill>
              <a:latin typeface="Oswald Bold"/>
              <a:ea typeface="Oswald Bold"/>
              <a:cs typeface="Oswald Bold"/>
              <a:sym typeface="Oswald Bold"/>
            </a:endParaRPr>
          </a:p>
        </p:txBody>
      </p:sp>
      <p:sp>
        <p:nvSpPr>
          <p:cNvPr id="3" name="AutoShape 3"/>
          <p:cNvSpPr/>
          <p:nvPr/>
        </p:nvSpPr>
        <p:spPr>
          <a:xfrm>
            <a:off x="2229101" y="9595024"/>
            <a:ext cx="0" cy="670308"/>
          </a:xfrm>
          <a:prstGeom prst="line">
            <a:avLst/>
          </a:prstGeom>
          <a:ln w="57150" cap="flat">
            <a:solidFill>
              <a:srgbClr val="FFFFFF"/>
            </a:solidFill>
            <a:prstDash val="solid"/>
            <a:headEnd type="none" w="sm" len="sm"/>
            <a:tailEnd type="none" w="sm" len="sm"/>
          </a:ln>
        </p:spPr>
      </p:sp>
      <p:sp>
        <p:nvSpPr>
          <p:cNvPr id="4" name="AutoShape 4"/>
          <p:cNvSpPr/>
          <p:nvPr/>
        </p:nvSpPr>
        <p:spPr>
          <a:xfrm>
            <a:off x="4496580" y="9595024"/>
            <a:ext cx="0" cy="670308"/>
          </a:xfrm>
          <a:prstGeom prst="line">
            <a:avLst/>
          </a:prstGeom>
          <a:ln w="57150" cap="flat">
            <a:solidFill>
              <a:srgbClr val="FFFFFF"/>
            </a:solidFill>
            <a:prstDash val="solid"/>
            <a:headEnd type="none" w="sm" len="sm"/>
            <a:tailEnd type="none" w="sm" len="sm"/>
          </a:ln>
        </p:spPr>
      </p:sp>
      <p:sp>
        <p:nvSpPr>
          <p:cNvPr id="5" name="AutoShape 5"/>
          <p:cNvSpPr/>
          <p:nvPr/>
        </p:nvSpPr>
        <p:spPr>
          <a:xfrm>
            <a:off x="6605763" y="9594115"/>
            <a:ext cx="0" cy="670308"/>
          </a:xfrm>
          <a:prstGeom prst="line">
            <a:avLst/>
          </a:prstGeom>
          <a:ln w="57150" cap="flat">
            <a:solidFill>
              <a:srgbClr val="FFFFFF"/>
            </a:solidFill>
            <a:prstDash val="solid"/>
            <a:headEnd type="none" w="sm" len="sm"/>
            <a:tailEnd type="none" w="sm" len="sm"/>
          </a:ln>
        </p:spPr>
      </p:sp>
      <p:sp>
        <p:nvSpPr>
          <p:cNvPr id="6" name="AutoShape 6"/>
          <p:cNvSpPr/>
          <p:nvPr/>
        </p:nvSpPr>
        <p:spPr>
          <a:xfrm>
            <a:off x="8598128" y="9594660"/>
            <a:ext cx="0" cy="670308"/>
          </a:xfrm>
          <a:prstGeom prst="line">
            <a:avLst/>
          </a:prstGeom>
          <a:ln w="57150" cap="flat">
            <a:solidFill>
              <a:srgbClr val="FFFFFF"/>
            </a:solidFill>
            <a:prstDash val="solid"/>
            <a:headEnd type="none" w="sm" len="sm"/>
            <a:tailEnd type="none" w="sm" len="sm"/>
          </a:ln>
        </p:spPr>
      </p:sp>
      <p:sp>
        <p:nvSpPr>
          <p:cNvPr id="7" name="AutoShape 7"/>
          <p:cNvSpPr/>
          <p:nvPr/>
        </p:nvSpPr>
        <p:spPr>
          <a:xfrm>
            <a:off x="10580120" y="9562688"/>
            <a:ext cx="0" cy="670308"/>
          </a:xfrm>
          <a:prstGeom prst="line">
            <a:avLst/>
          </a:prstGeom>
          <a:ln w="57150" cap="flat">
            <a:solidFill>
              <a:srgbClr val="FFFFFF"/>
            </a:solidFill>
            <a:prstDash val="solid"/>
            <a:headEnd type="none" w="sm" len="sm"/>
            <a:tailEnd type="none" w="sm" len="sm"/>
          </a:ln>
        </p:spPr>
      </p:sp>
      <p:sp>
        <p:nvSpPr>
          <p:cNvPr id="8" name="AutoShape 8"/>
          <p:cNvSpPr/>
          <p:nvPr/>
        </p:nvSpPr>
        <p:spPr>
          <a:xfrm>
            <a:off x="16352089" y="9616692"/>
            <a:ext cx="0" cy="670308"/>
          </a:xfrm>
          <a:prstGeom prst="line">
            <a:avLst/>
          </a:prstGeom>
          <a:ln w="57150" cap="flat">
            <a:solidFill>
              <a:srgbClr val="FFFFFF"/>
            </a:solidFill>
            <a:prstDash val="solid"/>
            <a:headEnd type="none" w="sm" len="sm"/>
            <a:tailEnd type="none" w="sm" len="sm"/>
          </a:ln>
        </p:spPr>
      </p:sp>
      <p:sp>
        <p:nvSpPr>
          <p:cNvPr id="9" name="AutoShape 9"/>
          <p:cNvSpPr/>
          <p:nvPr/>
        </p:nvSpPr>
        <p:spPr>
          <a:xfrm>
            <a:off x="14249236" y="9616692"/>
            <a:ext cx="0" cy="670308"/>
          </a:xfrm>
          <a:prstGeom prst="line">
            <a:avLst/>
          </a:prstGeom>
          <a:ln w="57150" cap="flat">
            <a:solidFill>
              <a:srgbClr val="FFFFFF"/>
            </a:solidFill>
            <a:prstDash val="solid"/>
            <a:headEnd type="none" w="sm" len="sm"/>
            <a:tailEnd type="none" w="sm" len="sm"/>
          </a:ln>
        </p:spPr>
      </p:sp>
      <p:sp>
        <p:nvSpPr>
          <p:cNvPr id="10" name="AutoShape 10"/>
          <p:cNvSpPr/>
          <p:nvPr/>
        </p:nvSpPr>
        <p:spPr>
          <a:xfrm>
            <a:off x="12522463" y="9594660"/>
            <a:ext cx="0" cy="670308"/>
          </a:xfrm>
          <a:prstGeom prst="line">
            <a:avLst/>
          </a:prstGeom>
          <a:ln w="57150" cap="flat">
            <a:solidFill>
              <a:srgbClr val="FFFFFF"/>
            </a:solidFill>
            <a:prstDash val="solid"/>
            <a:headEnd type="none" w="sm" len="sm"/>
            <a:tailEnd type="none" w="sm" len="sm"/>
          </a:ln>
        </p:spPr>
      </p:sp>
      <p:sp>
        <p:nvSpPr>
          <p:cNvPr id="11" name="AutoShape 11"/>
          <p:cNvSpPr/>
          <p:nvPr/>
        </p:nvSpPr>
        <p:spPr>
          <a:xfrm>
            <a:off x="4666354" y="2095500"/>
            <a:ext cx="6492240" cy="0"/>
          </a:xfrm>
          <a:prstGeom prst="line">
            <a:avLst/>
          </a:prstGeom>
          <a:ln w="38100" cap="flat">
            <a:solidFill>
              <a:srgbClr val="FF3131"/>
            </a:solidFill>
            <a:prstDash val="solid"/>
            <a:headEnd type="none" w="sm" len="sm"/>
            <a:tailEnd type="none" w="sm" len="sm"/>
          </a:ln>
        </p:spPr>
      </p:sp>
      <p:sp>
        <p:nvSpPr>
          <p:cNvPr id="12" name="Freeform 12"/>
          <p:cNvSpPr/>
          <p:nvPr/>
        </p:nvSpPr>
        <p:spPr>
          <a:xfrm>
            <a:off x="-4320126" y="-3290139"/>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3318333" y="3399106"/>
            <a:ext cx="3953360" cy="1875398"/>
          </a:xfrm>
          <a:custGeom>
            <a:avLst/>
            <a:gdLst/>
            <a:ahLst/>
            <a:cxnLst/>
            <a:rect l="l" t="t" r="r" b="b"/>
            <a:pathLst>
              <a:path w="3953360" h="1875398">
                <a:moveTo>
                  <a:pt x="0" y="0"/>
                </a:moveTo>
                <a:lnTo>
                  <a:pt x="3953360" y="0"/>
                </a:lnTo>
                <a:lnTo>
                  <a:pt x="3953360" y="1875398"/>
                </a:lnTo>
                <a:lnTo>
                  <a:pt x="0" y="1875398"/>
                </a:lnTo>
                <a:lnTo>
                  <a:pt x="0" y="0"/>
                </a:lnTo>
                <a:close/>
              </a:path>
            </a:pathLst>
          </a:custGeom>
          <a:blipFill>
            <a:blip r:embed="rId5"/>
            <a:stretch>
              <a:fillRect r="-92770" b="-170907"/>
            </a:stretch>
          </a:blipFill>
        </p:spPr>
      </p:sp>
      <p:sp>
        <p:nvSpPr>
          <p:cNvPr id="14" name="Freeform 14"/>
          <p:cNvSpPr/>
          <p:nvPr/>
        </p:nvSpPr>
        <p:spPr>
          <a:xfrm>
            <a:off x="13123007" y="5306913"/>
            <a:ext cx="3935767" cy="2065421"/>
          </a:xfrm>
          <a:custGeom>
            <a:avLst/>
            <a:gdLst/>
            <a:ahLst/>
            <a:cxnLst/>
            <a:rect l="l" t="t" r="r" b="b"/>
            <a:pathLst>
              <a:path w="3935767" h="2065421">
                <a:moveTo>
                  <a:pt x="0" y="0"/>
                </a:moveTo>
                <a:lnTo>
                  <a:pt x="3935767" y="0"/>
                </a:lnTo>
                <a:lnTo>
                  <a:pt x="3935767" y="2065421"/>
                </a:lnTo>
                <a:lnTo>
                  <a:pt x="0" y="2065421"/>
                </a:lnTo>
                <a:lnTo>
                  <a:pt x="0" y="0"/>
                </a:lnTo>
                <a:close/>
              </a:path>
            </a:pathLst>
          </a:custGeom>
          <a:blipFill>
            <a:blip r:embed="rId5"/>
            <a:stretch>
              <a:fillRect l="-103866" t="-156747" b="-2237"/>
            </a:stretch>
          </a:blipFill>
        </p:spPr>
      </p:sp>
      <p:sp>
        <p:nvSpPr>
          <p:cNvPr id="15" name="Freeform 15"/>
          <p:cNvSpPr/>
          <p:nvPr/>
        </p:nvSpPr>
        <p:spPr>
          <a:xfrm>
            <a:off x="12863519" y="563512"/>
            <a:ext cx="4408174" cy="2479598"/>
          </a:xfrm>
          <a:custGeom>
            <a:avLst/>
            <a:gdLst/>
            <a:ahLst/>
            <a:cxnLst/>
            <a:rect l="l" t="t" r="r" b="b"/>
            <a:pathLst>
              <a:path w="4408174" h="2479598">
                <a:moveTo>
                  <a:pt x="0" y="0"/>
                </a:moveTo>
                <a:lnTo>
                  <a:pt x="4408174" y="0"/>
                </a:lnTo>
                <a:lnTo>
                  <a:pt x="4408174" y="2479598"/>
                </a:lnTo>
                <a:lnTo>
                  <a:pt x="0" y="2479598"/>
                </a:lnTo>
                <a:lnTo>
                  <a:pt x="0" y="0"/>
                </a:lnTo>
                <a:close/>
              </a:path>
            </a:pathLst>
          </a:custGeom>
          <a:blipFill>
            <a:blip r:embed="rId6"/>
            <a:stretch>
              <a:fillRect l="-49193" t="-82146" r="-54266" b="-89133"/>
            </a:stretch>
          </a:blipFill>
        </p:spPr>
      </p:sp>
      <p:sp>
        <p:nvSpPr>
          <p:cNvPr id="16" name="TextBox 16"/>
          <p:cNvSpPr txBox="1"/>
          <p:nvPr/>
        </p:nvSpPr>
        <p:spPr>
          <a:xfrm>
            <a:off x="299230" y="9642120"/>
            <a:ext cx="1734609" cy="591240"/>
          </a:xfrm>
          <a:prstGeom prst="rect">
            <a:avLst/>
          </a:prstGeom>
        </p:spPr>
        <p:txBody>
          <a:bodyPr lIns="0" tIns="0" rIns="0" bIns="0" rtlCol="0" anchor="t">
            <a:spAutoFit/>
          </a:bodyPr>
          <a:lstStyle/>
          <a:p>
            <a:pPr algn="ctr">
              <a:lnSpc>
                <a:spcPts val="2422"/>
              </a:lnSpc>
            </a:pPr>
            <a:r>
              <a:rPr lang="en-US" sz="1730" b="1">
                <a:solidFill>
                  <a:srgbClr val="FFFFFF"/>
                </a:solidFill>
                <a:latin typeface="Canva Sans Bold"/>
                <a:ea typeface="Canva Sans Bold"/>
                <a:cs typeface="Canva Sans Bold"/>
                <a:sym typeface="Canva Sans Bold"/>
              </a:rPr>
              <a:t>Insight From </a:t>
            </a:r>
          </a:p>
          <a:p>
            <a:pPr algn="ctr">
              <a:lnSpc>
                <a:spcPts val="2422"/>
              </a:lnSpc>
            </a:pPr>
            <a:r>
              <a:rPr lang="en-US" sz="1730" b="1">
                <a:solidFill>
                  <a:srgbClr val="FFFFFF"/>
                </a:solidFill>
                <a:latin typeface="Canva Sans Bold"/>
                <a:ea typeface="Canva Sans Bold"/>
                <a:cs typeface="Canva Sans Bold"/>
                <a:sym typeface="Canva Sans Bold"/>
              </a:rPr>
              <a:t>Budget</a:t>
            </a:r>
          </a:p>
        </p:txBody>
      </p:sp>
      <p:sp>
        <p:nvSpPr>
          <p:cNvPr id="17" name="TextBox 17"/>
          <p:cNvSpPr txBox="1"/>
          <p:nvPr/>
        </p:nvSpPr>
        <p:spPr>
          <a:xfrm>
            <a:off x="4666354" y="9619907"/>
            <a:ext cx="1676364" cy="594217"/>
          </a:xfrm>
          <a:prstGeom prst="rect">
            <a:avLst/>
          </a:prstGeom>
        </p:spPr>
        <p:txBody>
          <a:bodyPr lIns="0" tIns="0" rIns="0" bIns="0" rtlCol="0" anchor="t">
            <a:spAutoFit/>
          </a:bodyPr>
          <a:lstStyle/>
          <a:p>
            <a:pPr algn="ctr">
              <a:lnSpc>
                <a:spcPts val="2422"/>
              </a:lnSpc>
            </a:pPr>
            <a:r>
              <a:rPr lang="en-US" sz="1730" b="1">
                <a:solidFill>
                  <a:srgbClr val="FFFFFF"/>
                </a:solidFill>
                <a:latin typeface="Canva Sans Bold"/>
                <a:ea typeface="Canva Sans Bold"/>
                <a:cs typeface="Canva Sans Bold"/>
                <a:sym typeface="Canva Sans Bold"/>
              </a:rPr>
              <a:t>Filtering </a:t>
            </a:r>
          </a:p>
          <a:p>
            <a:pPr algn="ctr">
              <a:lnSpc>
                <a:spcPts val="2422"/>
              </a:lnSpc>
            </a:pPr>
            <a:r>
              <a:rPr lang="en-US" sz="1730" b="1">
                <a:solidFill>
                  <a:srgbClr val="FFFFFF"/>
                </a:solidFill>
                <a:latin typeface="Canva Sans Bold"/>
                <a:ea typeface="Canva Sans Bold"/>
                <a:cs typeface="Canva Sans Bold"/>
                <a:sym typeface="Canva Sans Bold"/>
              </a:rPr>
              <a:t> Companies</a:t>
            </a:r>
          </a:p>
        </p:txBody>
      </p:sp>
      <p:sp>
        <p:nvSpPr>
          <p:cNvPr id="18" name="TextBox 18"/>
          <p:cNvSpPr txBox="1"/>
          <p:nvPr/>
        </p:nvSpPr>
        <p:spPr>
          <a:xfrm>
            <a:off x="2429126" y="9588298"/>
            <a:ext cx="1734609" cy="591240"/>
          </a:xfrm>
          <a:prstGeom prst="rect">
            <a:avLst/>
          </a:prstGeom>
        </p:spPr>
        <p:txBody>
          <a:bodyPr lIns="0" tIns="0" rIns="0" bIns="0" rtlCol="0" anchor="t">
            <a:spAutoFit/>
          </a:bodyPr>
          <a:lstStyle/>
          <a:p>
            <a:pPr algn="ctr">
              <a:lnSpc>
                <a:spcPts val="2422"/>
              </a:lnSpc>
            </a:pPr>
            <a:r>
              <a:rPr lang="en-US" sz="1730" b="1">
                <a:solidFill>
                  <a:srgbClr val="FFFFFF"/>
                </a:solidFill>
                <a:latin typeface="Canva Sans Bold"/>
                <a:ea typeface="Canva Sans Bold"/>
                <a:cs typeface="Canva Sans Bold"/>
                <a:sym typeface="Canva Sans Bold"/>
              </a:rPr>
              <a:t>Sectorwise</a:t>
            </a:r>
          </a:p>
          <a:p>
            <a:pPr algn="ctr">
              <a:lnSpc>
                <a:spcPts val="2422"/>
              </a:lnSpc>
            </a:pPr>
            <a:r>
              <a:rPr lang="en-US" sz="1730" b="1">
                <a:solidFill>
                  <a:srgbClr val="FFFFFF"/>
                </a:solidFill>
                <a:latin typeface="Canva Sans Bold"/>
                <a:ea typeface="Canva Sans Bold"/>
                <a:cs typeface="Canva Sans Bold"/>
                <a:sym typeface="Canva Sans Bold"/>
              </a:rPr>
              <a:t>Comparison</a:t>
            </a:r>
          </a:p>
        </p:txBody>
      </p:sp>
      <p:sp>
        <p:nvSpPr>
          <p:cNvPr id="19" name="TextBox 19"/>
          <p:cNvSpPr txBox="1"/>
          <p:nvPr/>
        </p:nvSpPr>
        <p:spPr>
          <a:xfrm>
            <a:off x="1610009" y="3548324"/>
            <a:ext cx="10750529" cy="6250168"/>
          </a:xfrm>
          <a:prstGeom prst="rect">
            <a:avLst/>
          </a:prstGeom>
        </p:spPr>
        <p:txBody>
          <a:bodyPr lIns="0" tIns="0" rIns="0" bIns="0" rtlCol="0" anchor="t">
            <a:spAutoFit/>
          </a:bodyPr>
          <a:lstStyle/>
          <a:p>
            <a:pPr marL="546359" lvl="1" indent="-273180" algn="just">
              <a:lnSpc>
                <a:spcPts val="3542"/>
              </a:lnSpc>
              <a:buFont typeface="Arial"/>
              <a:buChar char="•"/>
            </a:pPr>
            <a:r>
              <a:rPr lang="en-US" sz="2530">
                <a:solidFill>
                  <a:srgbClr val="000000"/>
                </a:solidFill>
                <a:latin typeface="DM Sans"/>
                <a:ea typeface="DM Sans"/>
                <a:cs typeface="DM Sans"/>
                <a:sym typeface="DM Sans"/>
              </a:rPr>
              <a:t>The roller of a Mecanum wheel is designed as a</a:t>
            </a:r>
            <a:r>
              <a:rPr lang="en-US" sz="2530" b="1">
                <a:solidFill>
                  <a:srgbClr val="000000"/>
                </a:solidFill>
                <a:latin typeface="DM Sans Bold"/>
                <a:ea typeface="DM Sans Bold"/>
                <a:cs typeface="DM Sans Bold"/>
                <a:sym typeface="DM Sans Bold"/>
              </a:rPr>
              <a:t> surface of revolution</a:t>
            </a:r>
            <a:r>
              <a:rPr lang="en-US" sz="2530">
                <a:solidFill>
                  <a:srgbClr val="000000"/>
                </a:solidFill>
                <a:latin typeface="DM Sans"/>
                <a:ea typeface="DM Sans"/>
                <a:cs typeface="DM Sans"/>
                <a:sym typeface="DM Sans"/>
              </a:rPr>
              <a:t>.</a:t>
            </a:r>
          </a:p>
          <a:p>
            <a:pPr marL="546359" lvl="1" indent="-273180" algn="just">
              <a:lnSpc>
                <a:spcPts val="3542"/>
              </a:lnSpc>
              <a:buFont typeface="Arial"/>
              <a:buChar char="•"/>
            </a:pPr>
            <a:r>
              <a:rPr lang="en-US" sz="2530">
                <a:solidFill>
                  <a:srgbClr val="000000"/>
                </a:solidFill>
                <a:latin typeface="DM Sans"/>
                <a:ea typeface="DM Sans"/>
                <a:cs typeface="DM Sans"/>
                <a:sym typeface="DM Sans"/>
              </a:rPr>
              <a:t>Generated by </a:t>
            </a:r>
            <a:r>
              <a:rPr lang="en-US" sz="2530" b="1">
                <a:solidFill>
                  <a:srgbClr val="000000"/>
                </a:solidFill>
                <a:latin typeface="DM Sans Bold"/>
                <a:ea typeface="DM Sans Bold"/>
                <a:cs typeface="DM Sans Bold"/>
                <a:sym typeface="DM Sans Bold"/>
              </a:rPr>
              <a:t>rotating a smooth hyperboloid</a:t>
            </a:r>
            <a:r>
              <a:rPr lang="en-US" sz="2530">
                <a:solidFill>
                  <a:srgbClr val="000000"/>
                </a:solidFill>
                <a:latin typeface="DM Sans"/>
                <a:ea typeface="DM Sans"/>
                <a:cs typeface="DM Sans"/>
                <a:sym typeface="DM Sans"/>
              </a:rPr>
              <a:t> about its own axis. </a:t>
            </a:r>
          </a:p>
          <a:p>
            <a:pPr marL="546359" lvl="1" indent="-273180" algn="just">
              <a:lnSpc>
                <a:spcPts val="3542"/>
              </a:lnSpc>
              <a:buFont typeface="Arial"/>
              <a:buChar char="•"/>
            </a:pPr>
            <a:r>
              <a:rPr lang="en-US" sz="2530">
                <a:solidFill>
                  <a:srgbClr val="000000"/>
                </a:solidFill>
                <a:latin typeface="DM Sans"/>
                <a:ea typeface="DM Sans"/>
                <a:cs typeface="DM Sans"/>
                <a:sym typeface="DM Sans"/>
              </a:rPr>
              <a:t>This surface enables continuous, controlled contact with the ground as the roller rotates.</a:t>
            </a:r>
          </a:p>
          <a:p>
            <a:pPr algn="just">
              <a:lnSpc>
                <a:spcPts val="3542"/>
              </a:lnSpc>
            </a:pPr>
            <a:endParaRPr lang="en-US" sz="2530">
              <a:solidFill>
                <a:srgbClr val="000000"/>
              </a:solidFill>
              <a:latin typeface="DM Sans"/>
              <a:ea typeface="DM Sans"/>
              <a:cs typeface="DM Sans"/>
              <a:sym typeface="DM Sans"/>
            </a:endParaRPr>
          </a:p>
          <a:p>
            <a:pPr marL="546359" lvl="1" indent="-273180" algn="just">
              <a:lnSpc>
                <a:spcPts val="3542"/>
              </a:lnSpc>
              <a:buFont typeface="Arial"/>
              <a:buChar char="•"/>
            </a:pPr>
            <a:r>
              <a:rPr lang="en-US" sz="2530">
                <a:solidFill>
                  <a:srgbClr val="000000"/>
                </a:solidFill>
                <a:latin typeface="DM Sans"/>
                <a:ea typeface="DM Sans"/>
                <a:cs typeface="DM Sans"/>
                <a:sym typeface="DM Sans"/>
              </a:rPr>
              <a:t>Unlike flat or cylindrical rollers, this curved profile ensures a gradual entry and exit of contact during rotation, </a:t>
            </a:r>
            <a:r>
              <a:rPr lang="en-US" sz="2530" b="1">
                <a:solidFill>
                  <a:srgbClr val="000000"/>
                </a:solidFill>
                <a:latin typeface="DM Sans Bold"/>
                <a:ea typeface="DM Sans Bold"/>
                <a:cs typeface="DM Sans Bold"/>
                <a:sym typeface="DM Sans Bold"/>
              </a:rPr>
              <a:t>minimizing vibration and impact</a:t>
            </a:r>
            <a:r>
              <a:rPr lang="en-US" sz="2530">
                <a:solidFill>
                  <a:srgbClr val="000000"/>
                </a:solidFill>
                <a:latin typeface="DM Sans"/>
                <a:ea typeface="DM Sans"/>
                <a:cs typeface="DM Sans"/>
                <a:sym typeface="DM Sans"/>
              </a:rPr>
              <a:t>.</a:t>
            </a:r>
          </a:p>
          <a:p>
            <a:pPr algn="just">
              <a:lnSpc>
                <a:spcPts val="3542"/>
              </a:lnSpc>
            </a:pPr>
            <a:endParaRPr lang="en-US" sz="2530">
              <a:solidFill>
                <a:srgbClr val="000000"/>
              </a:solidFill>
              <a:latin typeface="DM Sans"/>
              <a:ea typeface="DM Sans"/>
              <a:cs typeface="DM Sans"/>
              <a:sym typeface="DM Sans"/>
            </a:endParaRPr>
          </a:p>
          <a:p>
            <a:pPr marL="546359" lvl="1" indent="-273180" algn="just">
              <a:lnSpc>
                <a:spcPts val="3542"/>
              </a:lnSpc>
              <a:buFont typeface="Arial"/>
              <a:buChar char="•"/>
            </a:pPr>
            <a:r>
              <a:rPr lang="en-US" sz="2530">
                <a:solidFill>
                  <a:srgbClr val="000000"/>
                </a:solidFill>
                <a:latin typeface="DM Sans"/>
                <a:ea typeface="DM Sans"/>
                <a:cs typeface="DM Sans"/>
                <a:sym typeface="DM Sans"/>
              </a:rPr>
              <a:t>This geometrical choice allows a </a:t>
            </a:r>
            <a:r>
              <a:rPr lang="en-US" sz="2530" b="1">
                <a:solidFill>
                  <a:srgbClr val="000000"/>
                </a:solidFill>
                <a:latin typeface="DM Sans Bold"/>
                <a:ea typeface="DM Sans Bold"/>
                <a:cs typeface="DM Sans Bold"/>
                <a:sym typeface="DM Sans Bold"/>
              </a:rPr>
              <a:t>compact </a:t>
            </a:r>
            <a:r>
              <a:rPr lang="en-US" sz="2530">
                <a:solidFill>
                  <a:srgbClr val="000000"/>
                </a:solidFill>
                <a:latin typeface="DM Sans"/>
                <a:ea typeface="DM Sans"/>
                <a:cs typeface="DM Sans"/>
                <a:sym typeface="DM Sans"/>
              </a:rPr>
              <a:t>mechanical fit, </a:t>
            </a:r>
            <a:r>
              <a:rPr lang="en-US" sz="2530" b="1">
                <a:solidFill>
                  <a:srgbClr val="000000"/>
                </a:solidFill>
                <a:latin typeface="DM Sans Bold"/>
                <a:ea typeface="DM Sans Bold"/>
                <a:cs typeface="DM Sans Bold"/>
                <a:sym typeface="DM Sans Bold"/>
              </a:rPr>
              <a:t>enhances force transmission</a:t>
            </a:r>
            <a:r>
              <a:rPr lang="en-US" sz="2530">
                <a:solidFill>
                  <a:srgbClr val="000000"/>
                </a:solidFill>
                <a:latin typeface="DM Sans"/>
                <a:ea typeface="DM Sans"/>
                <a:cs typeface="DM Sans"/>
                <a:sym typeface="DM Sans"/>
              </a:rPr>
              <a:t> and</a:t>
            </a:r>
            <a:r>
              <a:rPr lang="en-US" sz="2530" b="1">
                <a:solidFill>
                  <a:srgbClr val="000000"/>
                </a:solidFill>
                <a:latin typeface="DM Sans Bold"/>
                <a:ea typeface="DM Sans Bold"/>
                <a:cs typeface="DM Sans Bold"/>
                <a:sym typeface="DM Sans Bold"/>
              </a:rPr>
              <a:t> supports higher loads</a:t>
            </a:r>
            <a:r>
              <a:rPr lang="en-US" sz="2530">
                <a:solidFill>
                  <a:srgbClr val="000000"/>
                </a:solidFill>
                <a:latin typeface="DM Sans"/>
                <a:ea typeface="DM Sans"/>
                <a:cs typeface="DM Sans"/>
                <a:sym typeface="DM Sans"/>
              </a:rPr>
              <a:t> in real-world applications.</a:t>
            </a:r>
          </a:p>
          <a:p>
            <a:pPr algn="just">
              <a:lnSpc>
                <a:spcPts val="3542"/>
              </a:lnSpc>
              <a:spcBef>
                <a:spcPct val="0"/>
              </a:spcBef>
            </a:pPr>
            <a:endParaRPr lang="en-US" sz="2530">
              <a:solidFill>
                <a:srgbClr val="000000"/>
              </a:solidFill>
              <a:latin typeface="DM Sans"/>
              <a:ea typeface="DM Sans"/>
              <a:cs typeface="DM Sans"/>
              <a:sym typeface="DM Sans"/>
            </a:endParaRPr>
          </a:p>
        </p:txBody>
      </p:sp>
      <p:sp>
        <p:nvSpPr>
          <p:cNvPr id="20" name="Freeform 20"/>
          <p:cNvSpPr/>
          <p:nvPr/>
        </p:nvSpPr>
        <p:spPr>
          <a:xfrm>
            <a:off x="13645347" y="7093887"/>
            <a:ext cx="2891087" cy="2500229"/>
          </a:xfrm>
          <a:custGeom>
            <a:avLst/>
            <a:gdLst/>
            <a:ahLst/>
            <a:cxnLst/>
            <a:rect l="l" t="t" r="r" b="b"/>
            <a:pathLst>
              <a:path w="2891087" h="2500229">
                <a:moveTo>
                  <a:pt x="0" y="0"/>
                </a:moveTo>
                <a:lnTo>
                  <a:pt x="2891087" y="0"/>
                </a:lnTo>
                <a:lnTo>
                  <a:pt x="2891087" y="2500228"/>
                </a:lnTo>
                <a:lnTo>
                  <a:pt x="0" y="2500228"/>
                </a:lnTo>
                <a:lnTo>
                  <a:pt x="0" y="0"/>
                </a:lnTo>
                <a:close/>
              </a:path>
            </a:pathLst>
          </a:custGeom>
          <a:blipFill>
            <a:blip r:embed="rId5"/>
            <a:stretch>
              <a:fillRect t="-85385" r="-140484"/>
            </a:stretch>
          </a:blipFill>
        </p:spPr>
      </p:sp>
      <p:sp>
        <p:nvSpPr>
          <p:cNvPr id="21" name="TextBox 21"/>
          <p:cNvSpPr txBox="1"/>
          <p:nvPr/>
        </p:nvSpPr>
        <p:spPr>
          <a:xfrm>
            <a:off x="6045457" y="2382646"/>
            <a:ext cx="5536054" cy="385334"/>
          </a:xfrm>
          <a:prstGeom prst="rect">
            <a:avLst/>
          </a:prstGeom>
        </p:spPr>
        <p:txBody>
          <a:bodyPr lIns="0" tIns="0" rIns="0" bIns="0" rtlCol="0" anchor="t">
            <a:spAutoFit/>
          </a:bodyPr>
          <a:lstStyle/>
          <a:p>
            <a:pPr marL="0" lvl="0" indent="0" algn="just">
              <a:lnSpc>
                <a:spcPts val="3188"/>
              </a:lnSpc>
              <a:spcBef>
                <a:spcPct val="0"/>
              </a:spcBef>
            </a:pPr>
            <a:r>
              <a:rPr lang="en-US" sz="2310" spc="226" dirty="0">
                <a:solidFill>
                  <a:srgbClr val="231F20"/>
                </a:solidFill>
                <a:latin typeface="DM Sans"/>
                <a:ea typeface="DM Sans"/>
                <a:cs typeface="DM Sans"/>
                <a:sym typeface="DM Sans"/>
              </a:rPr>
              <a:t> ~designing the </a:t>
            </a:r>
            <a:r>
              <a:rPr lang="en-US" sz="2310" b="1" spc="226" dirty="0">
                <a:solidFill>
                  <a:srgbClr val="231F20"/>
                </a:solidFill>
                <a:latin typeface="DM Sans Bold"/>
                <a:ea typeface="DM Sans Bold"/>
                <a:cs typeface="DM Sans Bold"/>
                <a:sym typeface="DM Sans Bold"/>
              </a:rPr>
              <a:t>roller </a:t>
            </a:r>
            <a:r>
              <a:rPr lang="en-US" sz="2310" spc="226" dirty="0">
                <a:solidFill>
                  <a:srgbClr val="231F20"/>
                </a:solidFill>
                <a:latin typeface="DM Sans"/>
                <a:ea typeface="DM Sans"/>
                <a:cs typeface="DM Sans"/>
                <a:sym typeface="DM Sans"/>
              </a:rPr>
              <a:t>geometry</a:t>
            </a:r>
          </a:p>
        </p:txBody>
      </p:sp>
      <p:sp>
        <p:nvSpPr>
          <p:cNvPr id="22" name="TextBox 22"/>
          <p:cNvSpPr txBox="1"/>
          <p:nvPr/>
        </p:nvSpPr>
        <p:spPr>
          <a:xfrm>
            <a:off x="12743380" y="9620634"/>
            <a:ext cx="1218264" cy="590876"/>
          </a:xfrm>
          <a:prstGeom prst="rect">
            <a:avLst/>
          </a:prstGeom>
        </p:spPr>
        <p:txBody>
          <a:bodyPr lIns="0" tIns="0" rIns="0" bIns="0" rtlCol="0" anchor="t">
            <a:spAutoFit/>
          </a:bodyPr>
          <a:lstStyle/>
          <a:p>
            <a:pPr algn="ctr">
              <a:lnSpc>
                <a:spcPts val="2422"/>
              </a:lnSpc>
            </a:pPr>
            <a:r>
              <a:rPr lang="en-US" sz="1730" b="1">
                <a:solidFill>
                  <a:srgbClr val="FFFFFF"/>
                </a:solidFill>
                <a:latin typeface="Canva Sans Bold"/>
                <a:ea typeface="Canva Sans Bold"/>
                <a:cs typeface="Canva Sans Bold"/>
                <a:sym typeface="Canva Sans Bold"/>
              </a:rPr>
              <a:t>SWOT</a:t>
            </a:r>
          </a:p>
          <a:p>
            <a:pPr algn="ctr">
              <a:lnSpc>
                <a:spcPts val="2422"/>
              </a:lnSpc>
            </a:pPr>
            <a:r>
              <a:rPr lang="en-US" sz="1730" b="1">
                <a:solidFill>
                  <a:srgbClr val="FFFFFF"/>
                </a:solidFill>
                <a:latin typeface="Canva Sans Bold"/>
                <a:ea typeface="Canva Sans Bold"/>
                <a:cs typeface="Canva Sans Bold"/>
                <a:sym typeface="Canva Sans Bold"/>
              </a:rPr>
              <a:t>Analysis</a:t>
            </a:r>
          </a:p>
        </p:txBody>
      </p:sp>
      <p:sp>
        <p:nvSpPr>
          <p:cNvPr id="23" name="TextBox 23"/>
          <p:cNvSpPr txBox="1"/>
          <p:nvPr/>
        </p:nvSpPr>
        <p:spPr>
          <a:xfrm>
            <a:off x="16547351" y="9772017"/>
            <a:ext cx="1448683" cy="287747"/>
          </a:xfrm>
          <a:prstGeom prst="rect">
            <a:avLst/>
          </a:prstGeom>
        </p:spPr>
        <p:txBody>
          <a:bodyPr lIns="0" tIns="0" rIns="0" bIns="0" rtlCol="0" anchor="t">
            <a:spAutoFit/>
          </a:bodyPr>
          <a:lstStyle/>
          <a:p>
            <a:pPr algn="ctr">
              <a:lnSpc>
                <a:spcPts val="2422"/>
              </a:lnSpc>
            </a:pPr>
            <a:r>
              <a:rPr lang="en-US" sz="1730" b="1">
                <a:solidFill>
                  <a:srgbClr val="FFFFFF"/>
                </a:solidFill>
                <a:latin typeface="Canva Sans Bold"/>
                <a:ea typeface="Canva Sans Bold"/>
                <a:cs typeface="Canva Sans Bold"/>
                <a:sym typeface="Canva Sans Bold"/>
              </a:rPr>
              <a:t>Appendix</a:t>
            </a:r>
          </a:p>
        </p:txBody>
      </p:sp>
      <p:sp>
        <p:nvSpPr>
          <p:cNvPr id="24" name="TextBox 24"/>
          <p:cNvSpPr txBox="1"/>
          <p:nvPr/>
        </p:nvSpPr>
        <p:spPr>
          <a:xfrm>
            <a:off x="10846820" y="9770547"/>
            <a:ext cx="1469381" cy="287747"/>
          </a:xfrm>
          <a:prstGeom prst="rect">
            <a:avLst/>
          </a:prstGeom>
        </p:spPr>
        <p:txBody>
          <a:bodyPr lIns="0" tIns="0" rIns="0" bIns="0" rtlCol="0" anchor="t">
            <a:spAutoFit/>
          </a:bodyPr>
          <a:lstStyle/>
          <a:p>
            <a:pPr algn="ctr">
              <a:lnSpc>
                <a:spcPts val="2422"/>
              </a:lnSpc>
            </a:pPr>
            <a:r>
              <a:rPr lang="en-US" sz="1730" b="1">
                <a:solidFill>
                  <a:srgbClr val="FFFFFF"/>
                </a:solidFill>
                <a:latin typeface="Canva Sans Bold"/>
                <a:ea typeface="Canva Sans Bold"/>
                <a:cs typeface="Canva Sans Bold"/>
                <a:sym typeface="Canva Sans Bold"/>
              </a:rPr>
              <a:t>Conclusion</a:t>
            </a:r>
          </a:p>
        </p:txBody>
      </p:sp>
      <p:sp>
        <p:nvSpPr>
          <p:cNvPr id="25" name="TextBox 25"/>
          <p:cNvSpPr txBox="1"/>
          <p:nvPr/>
        </p:nvSpPr>
        <p:spPr>
          <a:xfrm>
            <a:off x="14415923" y="9619907"/>
            <a:ext cx="1768499" cy="590876"/>
          </a:xfrm>
          <a:prstGeom prst="rect">
            <a:avLst/>
          </a:prstGeom>
        </p:spPr>
        <p:txBody>
          <a:bodyPr lIns="0" tIns="0" rIns="0" bIns="0" rtlCol="0" anchor="t">
            <a:spAutoFit/>
          </a:bodyPr>
          <a:lstStyle/>
          <a:p>
            <a:pPr algn="ctr">
              <a:lnSpc>
                <a:spcPts val="2422"/>
              </a:lnSpc>
            </a:pPr>
            <a:r>
              <a:rPr lang="en-US" sz="1730" b="1">
                <a:solidFill>
                  <a:srgbClr val="FFFFFF"/>
                </a:solidFill>
                <a:latin typeface="Canva Sans Bold"/>
                <a:ea typeface="Canva Sans Bold"/>
                <a:cs typeface="Canva Sans Bold"/>
                <a:sym typeface="Canva Sans Bold"/>
              </a:rPr>
              <a:t>Company Performance</a:t>
            </a:r>
          </a:p>
        </p:txBody>
      </p:sp>
      <p:sp>
        <p:nvSpPr>
          <p:cNvPr id="26" name="TextBox 26"/>
          <p:cNvSpPr txBox="1"/>
          <p:nvPr/>
        </p:nvSpPr>
        <p:spPr>
          <a:xfrm>
            <a:off x="9144000" y="9632595"/>
            <a:ext cx="8339189" cy="348557"/>
          </a:xfrm>
          <a:prstGeom prst="rect">
            <a:avLst/>
          </a:prstGeom>
        </p:spPr>
        <p:txBody>
          <a:bodyPr wrap="square" lIns="0" tIns="0" rIns="0" bIns="0" rtlCol="0" anchor="t">
            <a:spAutoFit/>
          </a:bodyPr>
          <a:lstStyle/>
          <a:p>
            <a:pPr algn="ctr">
              <a:lnSpc>
                <a:spcPts val="2946"/>
              </a:lnSpc>
              <a:spcBef>
                <a:spcPct val="0"/>
              </a:spcBef>
            </a:pPr>
            <a:r>
              <a:rPr lang="en-US" sz="2104" dirty="0">
                <a:solidFill>
                  <a:srgbClr val="2D3E60"/>
                </a:solidFill>
                <a:latin typeface="Canva Sans"/>
                <a:ea typeface="Canva Sans"/>
                <a:cs typeface="Canva Sans"/>
                <a:sym typeface="Canva Sans"/>
              </a:rPr>
              <a:t>    *All designs and simulations were done using FUSION360.</a:t>
            </a:r>
          </a:p>
        </p:txBody>
      </p:sp>
    </p:spTree>
  </p:cSld>
  <p:clrMapOvr>
    <a:masterClrMapping/>
  </p:clrMapOvr>
  <mc:AlternateContent xmlns:mc="http://schemas.openxmlformats.org/markup-compatibility/2006" xmlns:p14="http://schemas.microsoft.com/office/powerpoint/2010/main">
    <mc:Choice Requires="p14">
      <p:transition spd="slow" p14:dur="2000" advTm="41692"/>
    </mc:Choice>
    <mc:Fallback xmlns="">
      <p:transition spd="slow" advTm="4169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1526" y="616117"/>
            <a:ext cx="11927533" cy="2045360"/>
          </a:xfrm>
          <a:prstGeom prst="rect">
            <a:avLst/>
          </a:prstGeom>
        </p:spPr>
        <p:txBody>
          <a:bodyPr lIns="0" tIns="0" rIns="0" bIns="0" rtlCol="0" anchor="t">
            <a:spAutoFit/>
          </a:bodyPr>
          <a:lstStyle/>
          <a:p>
            <a:pPr algn="ctr">
              <a:lnSpc>
                <a:spcPts val="8207"/>
              </a:lnSpc>
            </a:pPr>
            <a:r>
              <a:rPr lang="en-US" sz="5947" b="1" spc="315">
                <a:solidFill>
                  <a:srgbClr val="231F20"/>
                </a:solidFill>
                <a:latin typeface="Oswald Bold"/>
                <a:ea typeface="Oswald Bold"/>
                <a:cs typeface="Oswald Bold"/>
                <a:sym typeface="Oswald Bold"/>
              </a:rPr>
              <a:t>COMPUTER AIDED DESIGN (CAD)</a:t>
            </a:r>
          </a:p>
          <a:p>
            <a:pPr marL="0" lvl="0" indent="0" algn="ctr">
              <a:lnSpc>
                <a:spcPts val="8207"/>
              </a:lnSpc>
              <a:spcBef>
                <a:spcPct val="0"/>
              </a:spcBef>
            </a:pPr>
            <a:endParaRPr lang="en-US" sz="5947" b="1" spc="315">
              <a:solidFill>
                <a:srgbClr val="231F20"/>
              </a:solidFill>
              <a:latin typeface="Oswald Bold"/>
              <a:ea typeface="Oswald Bold"/>
              <a:cs typeface="Oswald Bold"/>
              <a:sym typeface="Oswald Bold"/>
            </a:endParaRPr>
          </a:p>
        </p:txBody>
      </p:sp>
      <p:sp>
        <p:nvSpPr>
          <p:cNvPr id="3" name="AutoShape 3"/>
          <p:cNvSpPr/>
          <p:nvPr/>
        </p:nvSpPr>
        <p:spPr>
          <a:xfrm flipV="1">
            <a:off x="1028700" y="1871658"/>
            <a:ext cx="8037542" cy="0"/>
          </a:xfrm>
          <a:prstGeom prst="line">
            <a:avLst/>
          </a:prstGeom>
          <a:ln w="38100" cap="flat">
            <a:solidFill>
              <a:srgbClr val="FF3131"/>
            </a:solidFill>
            <a:prstDash val="solid"/>
            <a:headEnd type="none" w="sm" len="sm"/>
            <a:tailEnd type="none" w="sm" len="sm"/>
          </a:ln>
        </p:spPr>
      </p:sp>
      <p:sp>
        <p:nvSpPr>
          <p:cNvPr id="5" name="TextBox 5"/>
          <p:cNvSpPr txBox="1"/>
          <p:nvPr/>
        </p:nvSpPr>
        <p:spPr>
          <a:xfrm>
            <a:off x="6934200" y="9602110"/>
            <a:ext cx="8839099" cy="384080"/>
          </a:xfrm>
          <a:prstGeom prst="rect">
            <a:avLst/>
          </a:prstGeom>
        </p:spPr>
        <p:txBody>
          <a:bodyPr wrap="square" lIns="0" tIns="0" rIns="0" bIns="0" rtlCol="0" anchor="t">
            <a:spAutoFit/>
          </a:bodyPr>
          <a:lstStyle/>
          <a:p>
            <a:pPr algn="ctr">
              <a:lnSpc>
                <a:spcPts val="3226"/>
              </a:lnSpc>
              <a:spcBef>
                <a:spcPct val="0"/>
              </a:spcBef>
            </a:pPr>
            <a:r>
              <a:rPr lang="en-US" sz="2304" dirty="0">
                <a:solidFill>
                  <a:srgbClr val="2D3E60"/>
                </a:solidFill>
                <a:latin typeface="Canva Sans"/>
                <a:ea typeface="Canva Sans"/>
                <a:cs typeface="Canva Sans"/>
                <a:sym typeface="Canva Sans"/>
              </a:rPr>
              <a:t>*All designs and simulations were done using FUSION360.</a:t>
            </a:r>
          </a:p>
        </p:txBody>
      </p:sp>
      <p:pic>
        <p:nvPicPr>
          <p:cNvPr id="13" name="Picture 12">
            <a:extLst>
              <a:ext uri="{FF2B5EF4-FFF2-40B4-BE49-F238E27FC236}">
                <a16:creationId xmlns:a16="http://schemas.microsoft.com/office/drawing/2014/main" id="{CDEE521F-5BD6-A9BD-361C-ADAACB5671A7}"/>
              </a:ext>
            </a:extLst>
          </p:cNvPr>
          <p:cNvPicPr>
            <a:picLocks noChangeAspect="1"/>
          </p:cNvPicPr>
          <p:nvPr/>
        </p:nvPicPr>
        <p:blipFill>
          <a:blip r:embed="rId3">
            <a:extLst>
              <a:ext uri="{28A0092B-C50C-407E-A947-70E740481C1C}">
                <a14:useLocalDpi xmlns:a14="http://schemas.microsoft.com/office/drawing/2010/main" val="0"/>
              </a:ext>
            </a:extLst>
          </a:blip>
          <a:srcRect l="34508" t="87" r="28393" b="-87"/>
          <a:stretch/>
        </p:blipFill>
        <p:spPr>
          <a:xfrm>
            <a:off x="12039600" y="2661477"/>
            <a:ext cx="5872833" cy="5705441"/>
          </a:xfrm>
          <a:prstGeom prst="rect">
            <a:avLst/>
          </a:prstGeom>
        </p:spPr>
      </p:pic>
      <p:pic>
        <p:nvPicPr>
          <p:cNvPr id="15" name="Picture 14">
            <a:extLst>
              <a:ext uri="{FF2B5EF4-FFF2-40B4-BE49-F238E27FC236}">
                <a16:creationId xmlns:a16="http://schemas.microsoft.com/office/drawing/2014/main" id="{F67583D4-55DE-2CE6-B07A-DBF5A4510B01}"/>
              </a:ext>
            </a:extLst>
          </p:cNvPr>
          <p:cNvPicPr>
            <a:picLocks noChangeAspect="1"/>
          </p:cNvPicPr>
          <p:nvPr/>
        </p:nvPicPr>
        <p:blipFill>
          <a:blip r:embed="rId4">
            <a:extLst>
              <a:ext uri="{28A0092B-C50C-407E-A947-70E740481C1C}">
                <a14:useLocalDpi xmlns:a14="http://schemas.microsoft.com/office/drawing/2010/main" val="0"/>
              </a:ext>
            </a:extLst>
          </a:blip>
          <a:srcRect l="27816" r="35085"/>
          <a:stretch/>
        </p:blipFill>
        <p:spPr>
          <a:xfrm>
            <a:off x="6691688" y="2661476"/>
            <a:ext cx="5872833" cy="5705441"/>
          </a:xfrm>
          <a:prstGeom prst="rect">
            <a:avLst/>
          </a:prstGeom>
        </p:spPr>
      </p:pic>
      <p:pic>
        <p:nvPicPr>
          <p:cNvPr id="17" name="Picture 16">
            <a:extLst>
              <a:ext uri="{FF2B5EF4-FFF2-40B4-BE49-F238E27FC236}">
                <a16:creationId xmlns:a16="http://schemas.microsoft.com/office/drawing/2014/main" id="{1579EB0D-0B7B-B804-F7C3-BBBE5F5A72AC}"/>
              </a:ext>
            </a:extLst>
          </p:cNvPr>
          <p:cNvPicPr>
            <a:picLocks noChangeAspect="1"/>
          </p:cNvPicPr>
          <p:nvPr/>
        </p:nvPicPr>
        <p:blipFill>
          <a:blip r:embed="rId5">
            <a:extLst>
              <a:ext uri="{28A0092B-C50C-407E-A947-70E740481C1C}">
                <a14:useLocalDpi xmlns:a14="http://schemas.microsoft.com/office/drawing/2010/main" val="0"/>
              </a:ext>
            </a:extLst>
          </a:blip>
          <a:srcRect l="26815" t="416" r="29065" b="259"/>
          <a:stretch/>
        </p:blipFill>
        <p:spPr>
          <a:xfrm>
            <a:off x="375567" y="2661476"/>
            <a:ext cx="7031684" cy="5705444"/>
          </a:xfrm>
          <a:prstGeom prst="rect">
            <a:avLst/>
          </a:prstGeom>
        </p:spPr>
      </p:pic>
      <p:sp>
        <p:nvSpPr>
          <p:cNvPr id="4" name="Freeform 4"/>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2000" advTm="39693"/>
    </mc:Choice>
    <mc:Fallback xmlns="">
      <p:transition spd="slow" advTm="3969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ecanum v7">
            <a:hlinkClick r:id="" action="ppaction://media"/>
            <a:extLst>
              <a:ext uri="{FF2B5EF4-FFF2-40B4-BE49-F238E27FC236}">
                <a16:creationId xmlns:a16="http://schemas.microsoft.com/office/drawing/2014/main" id="{573BA348-095E-CC59-AC6E-B60C38D663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200" y="342900"/>
            <a:ext cx="16436144" cy="9245332"/>
          </a:xfrm>
          <a:prstGeom prst="rect">
            <a:avLst/>
          </a:prstGeom>
        </p:spPr>
      </p:pic>
      <p:sp>
        <p:nvSpPr>
          <p:cNvPr id="2" name="TextBox 2"/>
          <p:cNvSpPr txBox="1"/>
          <p:nvPr/>
        </p:nvSpPr>
        <p:spPr>
          <a:xfrm>
            <a:off x="-2201384" y="499406"/>
            <a:ext cx="11927533" cy="1007045"/>
          </a:xfrm>
          <a:prstGeom prst="rect">
            <a:avLst/>
          </a:prstGeom>
        </p:spPr>
        <p:txBody>
          <a:bodyPr lIns="0" tIns="0" rIns="0" bIns="0" rtlCol="0" anchor="t">
            <a:spAutoFit/>
          </a:bodyPr>
          <a:lstStyle/>
          <a:p>
            <a:pPr marL="0" lvl="0" indent="0" algn="ctr">
              <a:lnSpc>
                <a:spcPts val="8207"/>
              </a:lnSpc>
              <a:spcBef>
                <a:spcPct val="0"/>
              </a:spcBef>
            </a:pPr>
            <a:r>
              <a:rPr lang="en-US" sz="5947" b="1" spc="315">
                <a:solidFill>
                  <a:srgbClr val="231F20"/>
                </a:solidFill>
                <a:latin typeface="Oswald Bold"/>
                <a:ea typeface="Oswald Bold"/>
                <a:cs typeface="Oswald Bold"/>
                <a:sym typeface="Oswald Bold"/>
              </a:rPr>
              <a:t>EXPLODED VIEW</a:t>
            </a:r>
          </a:p>
        </p:txBody>
      </p:sp>
      <p:sp>
        <p:nvSpPr>
          <p:cNvPr id="3" name="AutoShape 3"/>
          <p:cNvSpPr/>
          <p:nvPr/>
        </p:nvSpPr>
        <p:spPr>
          <a:xfrm flipV="1">
            <a:off x="1149353" y="1714842"/>
            <a:ext cx="8037542" cy="0"/>
          </a:xfrm>
          <a:prstGeom prst="line">
            <a:avLst/>
          </a:prstGeom>
          <a:ln w="38100" cap="flat">
            <a:solidFill>
              <a:srgbClr val="FF3131"/>
            </a:solidFill>
            <a:prstDash val="solid"/>
            <a:headEnd type="none" w="sm" len="sm"/>
            <a:tailEnd type="none" w="sm" len="sm"/>
          </a:ln>
        </p:spPr>
      </p:sp>
      <p:sp>
        <p:nvSpPr>
          <p:cNvPr id="4" name="TextBox 4"/>
          <p:cNvSpPr txBox="1"/>
          <p:nvPr/>
        </p:nvSpPr>
        <p:spPr>
          <a:xfrm>
            <a:off x="9448800" y="1418607"/>
            <a:ext cx="9031221" cy="384080"/>
          </a:xfrm>
          <a:prstGeom prst="rect">
            <a:avLst/>
          </a:prstGeom>
        </p:spPr>
        <p:txBody>
          <a:bodyPr wrap="square" lIns="0" tIns="0" rIns="0" bIns="0" rtlCol="0" anchor="t">
            <a:spAutoFit/>
          </a:bodyPr>
          <a:lstStyle/>
          <a:p>
            <a:pPr algn="ctr">
              <a:lnSpc>
                <a:spcPts val="3226"/>
              </a:lnSpc>
              <a:spcBef>
                <a:spcPct val="0"/>
              </a:spcBef>
            </a:pPr>
            <a:r>
              <a:rPr lang="en-US" sz="2300" dirty="0">
                <a:solidFill>
                  <a:srgbClr val="2D3E60"/>
                </a:solidFill>
                <a:latin typeface="Canva Sans"/>
                <a:ea typeface="Canva Sans"/>
                <a:cs typeface="Canva Sans"/>
                <a:sym typeface="Canva Sans"/>
              </a:rPr>
              <a:t>*All designs and simulations were done using FUSION360.</a:t>
            </a:r>
          </a:p>
        </p:txBody>
      </p:sp>
      <p:sp>
        <p:nvSpPr>
          <p:cNvPr id="6" name="TextBox 5">
            <a:extLst>
              <a:ext uri="{FF2B5EF4-FFF2-40B4-BE49-F238E27FC236}">
                <a16:creationId xmlns:a16="http://schemas.microsoft.com/office/drawing/2014/main" id="{C25CC64A-9FE4-2365-DAE0-1DD0E7082DC7}"/>
              </a:ext>
            </a:extLst>
          </p:cNvPr>
          <p:cNvSpPr txBox="1"/>
          <p:nvPr/>
        </p:nvSpPr>
        <p:spPr>
          <a:xfrm>
            <a:off x="6974362" y="937705"/>
            <a:ext cx="1592872" cy="400110"/>
          </a:xfrm>
          <a:prstGeom prst="rect">
            <a:avLst/>
          </a:prstGeom>
          <a:noFill/>
        </p:spPr>
        <p:txBody>
          <a:bodyPr wrap="none" rtlCol="0">
            <a:spAutoFit/>
          </a:bodyPr>
          <a:lstStyle/>
          <a:p>
            <a:r>
              <a:rPr lang="en-US" sz="2000" dirty="0"/>
              <a:t>(ANIMATION)</a:t>
            </a:r>
            <a:endParaRPr lang="en-IN" sz="2000" dirty="0"/>
          </a:p>
        </p:txBody>
      </p:sp>
    </p:spTree>
  </p:cSld>
  <p:clrMapOvr>
    <a:masterClrMapping/>
  </p:clrMapOvr>
  <mc:AlternateContent xmlns:mc="http://schemas.openxmlformats.org/markup-compatibility/2006" xmlns:p14="http://schemas.microsoft.com/office/powerpoint/2010/main">
    <mc:Choice Requires="p14">
      <p:transition spd="slow" p14:dur="2000" advTm="33617"/>
    </mc:Choice>
    <mc:Fallback xmlns="">
      <p:transition spd="slow" advTm="336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10279" objId="5"/>
        <p14:triggerEvt type="onClick" time="10280" objId="5"/>
        <p14:stopEvt time="20393" objId="5"/>
      </p14:showEvt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1330</TotalTime>
  <Words>2401</Words>
  <Application>Microsoft Office PowerPoint</Application>
  <PresentationFormat>Custom</PresentationFormat>
  <Paragraphs>206</Paragraphs>
  <Slides>17</Slides>
  <Notes>13</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Oswald Bold</vt:lpstr>
      <vt:lpstr>Canva Sans Bold</vt:lpstr>
      <vt:lpstr>Canva Sans</vt:lpstr>
      <vt:lpstr>DM Sans</vt:lpstr>
      <vt:lpstr>Arial</vt:lpstr>
      <vt:lpstr>DM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KOM Project</dc:title>
  <dc:creator>puneet Agarwal</dc:creator>
  <cp:lastModifiedBy>kashvi agrawal</cp:lastModifiedBy>
  <cp:revision>29</cp:revision>
  <dcterms:created xsi:type="dcterms:W3CDTF">2006-08-16T00:00:00Z</dcterms:created>
  <dcterms:modified xsi:type="dcterms:W3CDTF">2025-06-27T06:11:56Z</dcterms:modified>
  <dc:identifier>DAGmU9tbU4E</dc:identifier>
</cp:coreProperties>
</file>